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61" r:id="rId8"/>
    <p:sldId id="260" r:id="rId9"/>
    <p:sldId id="262" r:id="rId10"/>
    <p:sldId id="263" r:id="rId11"/>
    <p:sldId id="258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2F25D-9035-5455-1387-A3E76268BD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5476BF-10D4-A3C9-66D0-EEE9C49466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859C87-01EB-8623-EF65-0754350F6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F4A67-2197-4345-B29B-63EEE1B537A6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01FC1F-E3AC-8827-D634-77ABC39FE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4F6799-DB6C-8F15-0AAF-889529122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9FDB-3ADF-422F-B5C3-B831BF8D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823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527E4-C486-83D0-9B6E-CABF35EE8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0FE36-8AB8-7DCD-39AA-A8CE539306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15B237-B115-C841-9F4A-DD20B0B35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F4A67-2197-4345-B29B-63EEE1B537A6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2504FE-927D-EE44-9A2F-BD8B501D7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1B46F-C776-FD91-F04B-5BD3F0EA1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9FDB-3ADF-422F-B5C3-B831BF8D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003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25833-A58A-9FE6-0F56-66B8C11EC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FC9A7F-F232-299B-D89E-5293FB23D4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CB9B2B-1B6A-3F40-36BD-B94904DDA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F4A67-2197-4345-B29B-63EEE1B537A6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86B3DE-9946-3473-DB4D-55CDF07DA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191637-F239-FEF7-146E-D10BF18D7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9FDB-3ADF-422F-B5C3-B831BF8D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944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58FABA-86A4-576E-78BF-5061947BC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54E3A6-6303-4C46-A4D6-E10E231925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31DB6D-A309-20EA-C053-66126A4492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DCE3CE-2BD5-9B54-06AB-E996F8AFA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F4A67-2197-4345-B29B-63EEE1B537A6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5463DB-D20A-F8DD-CF14-DAF2A30B1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B6C6CB-6CDD-3D05-FD08-CDC7BCABD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9FDB-3ADF-422F-B5C3-B831BF8D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892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65459-5A7E-1F0F-0F37-BCB248ABB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D9D346-7CCC-9A67-FC5B-F3A663763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4BE69D-D8F2-B229-A1EC-3C750FAB06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1D5A2D-A021-28B4-3F12-39D8C3595E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A8E8E0-B091-D0A5-9C1B-E11CB8F3A3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AA7B12B-C5F0-6A79-AB84-E69A52FB2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F4A67-2197-4345-B29B-63EEE1B537A6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3C05B4-F122-E426-85CC-0840D141A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2A8EBBA-D06C-BA3E-153D-4FC396325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9FDB-3ADF-422F-B5C3-B831BF8D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420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3EA200-5FAD-6790-A961-81ECAF8AB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0B9048-3D92-E16D-98D9-B7B1E04A3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F4A67-2197-4345-B29B-63EEE1B537A6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B27838-8202-460E-5070-AA139FD24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C45A78-4ACF-D8C5-2A73-5E572E081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9FDB-3ADF-422F-B5C3-B831BF8D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145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DCF38F-895F-64E0-1FA2-7DAC550F9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F4A67-2197-4345-B29B-63EEE1B537A6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048AC6-E681-97F6-5115-162577CA1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0B37B6-D8AC-3B16-2018-12CB03383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9FDB-3ADF-422F-B5C3-B831BF8D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693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15BE7-D510-3598-62D1-DA716DED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CFBAE1-1067-5DEE-EAC7-3396D609C0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161526-E804-AADE-68D2-11729FDA9B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97FD67-60C1-6320-FE41-A459138DE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F4A67-2197-4345-B29B-63EEE1B537A6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9EED91-0ACC-BA99-D438-76FC85290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CCB331-2E28-2632-7D36-1CFA61018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9FDB-3ADF-422F-B5C3-B831BF8D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972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25C10E-5D71-F83B-0B8A-AD1D2B915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25FAC4B-AE14-AF63-38E2-9497A4F149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B3968B-822D-A0AB-468E-30BEBE225E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E1174F-3FE8-7063-6A3C-E169E2FCC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F4A67-2197-4345-B29B-63EEE1B537A6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11290B-9D9F-EB5C-3FBD-B9E6C2028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B7D271-C80F-B31F-78AA-FD1AB5F46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9FDB-3ADF-422F-B5C3-B831BF8D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492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D5C72-5225-464E-94E3-BF6BFA639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593AA1-D295-4BEC-A7DE-D30A87DDBB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00B23E-2237-AFE9-7E0A-84DE01A56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F4A67-2197-4345-B29B-63EEE1B537A6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C3DB6-453F-F2A2-8305-9D3071BB5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7726D0-1632-F913-0346-004DB92D3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9FDB-3ADF-422F-B5C3-B831BF8D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304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E51A7C-AA8A-ACAB-3BCA-D5FC0440FB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C74F70-AEB9-58CF-102D-511886280F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CD05AA-A7BB-0FD2-99E7-C122828BB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F4A67-2197-4345-B29B-63EEE1B537A6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963C42-98E1-070D-6E1B-3FE7FD7C8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4D8DFD-46DF-0400-4855-179FC2A84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49FDB-3ADF-422F-B5C3-B831BF8D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27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74089DB-4468-148A-58EC-F34D237ED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001139-C0A4-A22B-CFEA-6CAB2F5694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6DE983-2AC5-2AF1-B312-FC1534A2C3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4F4A67-2197-4345-B29B-63EEE1B537A6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5624C2-3221-2389-5CCF-D33C873273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18E3D5-4E14-005E-2AEF-495C3C3DCC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9FDB-3ADF-422F-B5C3-B831BF8D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470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4">
            <a:extLst>
              <a:ext uri="{FF2B5EF4-FFF2-40B4-BE49-F238E27FC236}">
                <a16:creationId xmlns:a16="http://schemas.microsoft.com/office/drawing/2014/main" id="{C34C49FD-318D-49AE-BAC7-5634695CCE9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6">
            <a:extLst>
              <a:ext uri="{FF2B5EF4-FFF2-40B4-BE49-F238E27FC236}">
                <a16:creationId xmlns:a16="http://schemas.microsoft.com/office/drawing/2014/main" id="{8444DC2E-9E72-4669-878E-AF93DF3077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E56A799-9BBA-4BC7-8D47-C6251FDDF82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9EA9C1F-2B28-4DEA-8EF8-4D0A06E28C1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4">
                <a:lumMod val="75000"/>
                <a:alpha val="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2AD021B0-C307-4067-887D-35DF454476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864" y="549275"/>
            <a:ext cx="11088686" cy="575792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0" dist="101600" dir="54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23CC9DA-C742-47CF-8965-06B4D836A54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83337" y="549273"/>
            <a:ext cx="5257537" cy="5757924"/>
            <a:chOff x="4656138" y="0"/>
            <a:chExt cx="6983409" cy="6308725"/>
          </a:xfrm>
        </p:grpSpPr>
        <p:sp>
          <p:nvSpPr>
            <p:cNvPr id="16" name="Rectangle 23">
              <a:extLst>
                <a:ext uri="{FF2B5EF4-FFF2-40B4-BE49-F238E27FC236}">
                  <a16:creationId xmlns:a16="http://schemas.microsoft.com/office/drawing/2014/main" id="{B27219E4-2868-4D53-9258-78813DDFD82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4656138" y="0"/>
              <a:ext cx="6982794" cy="63087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47272C0A-7EBF-4D41-9851-D1B8A23DF30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4656138" y="0"/>
              <a:ext cx="6983409" cy="6308725"/>
            </a:xfrm>
            <a:prstGeom prst="rect">
              <a:avLst/>
            </a:prstGeom>
            <a:solidFill>
              <a:schemeClr val="accent4">
                <a:lumMod val="75000"/>
                <a:alpha val="7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Rectangle 25">
              <a:extLst>
                <a:ext uri="{FF2B5EF4-FFF2-40B4-BE49-F238E27FC236}">
                  <a16:creationId xmlns:a16="http://schemas.microsoft.com/office/drawing/2014/main" id="{D4AD8EFA-1927-489C-803F-6F7684B61D6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4656138" y="0"/>
              <a:ext cx="6983409" cy="630872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pic>
        <p:nvPicPr>
          <p:cNvPr id="10" name="Picture 9" descr="Text&#10;&#10;Description automatically generated">
            <a:extLst>
              <a:ext uri="{FF2B5EF4-FFF2-40B4-BE49-F238E27FC236}">
                <a16:creationId xmlns:a16="http://schemas.microsoft.com/office/drawing/2014/main" id="{2EB9B375-1FE4-28E7-5E59-1C748783A2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50" y="555625"/>
            <a:ext cx="5254625" cy="1414463"/>
          </a:xfrm>
          <a:prstGeom prst="rect">
            <a:avLst/>
          </a:prstGeom>
        </p:spPr>
      </p:pic>
      <p:pic>
        <p:nvPicPr>
          <p:cNvPr id="8" name="Picture 7" descr="Students playing at schoolyard during the break time">
            <a:extLst>
              <a:ext uri="{FF2B5EF4-FFF2-40B4-BE49-F238E27FC236}">
                <a16:creationId xmlns:a16="http://schemas.microsoft.com/office/drawing/2014/main" id="{DFB001BA-F67F-7560-71FA-15B1CBFAB6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45" b="3"/>
          <a:stretch/>
        </p:blipFill>
        <p:spPr>
          <a:xfrm>
            <a:off x="6381750" y="2039938"/>
            <a:ext cx="5254625" cy="42560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73332F-2593-C227-F5A8-5B4813CC45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2200" y="1112840"/>
            <a:ext cx="4716463" cy="2311844"/>
          </a:xfrm>
        </p:spPr>
        <p:txBody>
          <a:bodyPr vert="horz" wrap="square" lIns="91440" tIns="45720" rIns="91440" bIns="45720" rtlCol="0" anchor="b">
            <a:normAutofit/>
          </a:bodyPr>
          <a:lstStyle/>
          <a:p>
            <a:pPr algn="l"/>
            <a:r>
              <a:rPr lang="en-US" sz="4200" b="1" kern="1200" dirty="0">
                <a:latin typeface="+mj-lt"/>
                <a:ea typeface="+mj-ea"/>
                <a:cs typeface="+mj-cs"/>
              </a:rPr>
              <a:t>Attendance and Early Years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CEB94A-722A-08BF-58B7-35A8AF7DD1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2200" y="3493790"/>
            <a:ext cx="4716463" cy="2299000"/>
          </a:xfrm>
        </p:spPr>
        <p:txBody>
          <a:bodyPr vert="horz" wrap="square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endParaRPr lang="en-US" sz="3400" b="1" dirty="0">
              <a:solidFill>
                <a:schemeClr val="tx1">
                  <a:alpha val="60000"/>
                </a:schemeClr>
              </a:solidFill>
              <a:effectLst/>
            </a:endParaRPr>
          </a:p>
          <a:p>
            <a:pPr algn="l"/>
            <a:r>
              <a:rPr lang="en-US" sz="3400" b="1" dirty="0">
                <a:solidFill>
                  <a:schemeClr val="tx1">
                    <a:alpha val="60000"/>
                  </a:schemeClr>
                </a:solidFill>
                <a:effectLst/>
              </a:rPr>
              <a:t>Help your child succeed build the habit of good attendance</a:t>
            </a:r>
            <a:endParaRPr lang="en-US" sz="3400" dirty="0">
              <a:solidFill>
                <a:schemeClr val="tx1">
                  <a:alpha val="60000"/>
                </a:schemeClr>
              </a:solidFill>
              <a:effectLst/>
            </a:endParaRPr>
          </a:p>
          <a:p>
            <a:pPr indent="-228600" algn="l"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3400" b="1" dirty="0">
              <a:solidFill>
                <a:schemeClr val="tx1">
                  <a:alpha val="60000"/>
                </a:schemeClr>
              </a:solidFill>
              <a:effectLst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3400" dirty="0">
              <a:solidFill>
                <a:schemeClr val="tx1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083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241DF7-9341-8BDF-AA50-9C35C9714D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US" sz="4200" b="1" dirty="0"/>
              <a:t>Why is attendance in Nursery and Reception Important ?</a:t>
            </a:r>
            <a:endParaRPr lang="en-GB" sz="4200" b="1" dirty="0"/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A1014D-8882-92B5-3422-753DAC26E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06624"/>
            <a:ext cx="6894576" cy="3483864"/>
          </a:xfrm>
        </p:spPr>
        <p:txBody>
          <a:bodyPr>
            <a:normAutofit/>
          </a:bodyPr>
          <a:lstStyle/>
          <a:p>
            <a:r>
              <a:rPr lang="en-US" sz="2200" dirty="0"/>
              <a:t>To help children enjoy learning and achieve the best they can </a:t>
            </a:r>
          </a:p>
          <a:p>
            <a:r>
              <a:rPr lang="en-US" sz="2200" dirty="0"/>
              <a:t>There is a strong link between attendance and how well children do at school </a:t>
            </a:r>
          </a:p>
          <a:p>
            <a:r>
              <a:rPr lang="en-US" sz="2200" dirty="0"/>
              <a:t>To make friends and learn from others </a:t>
            </a:r>
          </a:p>
          <a:p>
            <a:r>
              <a:rPr lang="en-US" sz="2200" dirty="0"/>
              <a:t>To help children feel they belong </a:t>
            </a:r>
          </a:p>
          <a:p>
            <a:r>
              <a:rPr lang="en-US" sz="2200" dirty="0"/>
              <a:t>To get into good habits for later life</a:t>
            </a:r>
            <a:endParaRPr lang="en-GB" sz="2200" dirty="0"/>
          </a:p>
        </p:txBody>
      </p:sp>
      <p:pic>
        <p:nvPicPr>
          <p:cNvPr id="5" name="Picture 4" descr="Students playing at schoolyard during the break time">
            <a:extLst>
              <a:ext uri="{FF2B5EF4-FFF2-40B4-BE49-F238E27FC236}">
                <a16:creationId xmlns:a16="http://schemas.microsoft.com/office/drawing/2014/main" id="{EF5CE430-54EE-8882-13A3-8323FEEECD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45" b="3"/>
          <a:stretch/>
        </p:blipFill>
        <p:spPr>
          <a:xfrm>
            <a:off x="7863840" y="403479"/>
            <a:ext cx="4014216" cy="3281376"/>
          </a:xfrm>
          <a:prstGeom prst="rect">
            <a:avLst/>
          </a:prstGeom>
        </p:spPr>
      </p:pic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49F80ED0-9A67-3EBE-C7E1-8F6F648C59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840" y="4572017"/>
            <a:ext cx="3995928" cy="119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824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241DF7-9341-8BDF-AA50-9C35C9714D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US" sz="4200" b="1" dirty="0"/>
              <a:t>What is Good Attendance ? </a:t>
            </a:r>
            <a:endParaRPr lang="en-GB" sz="4200" b="1" dirty="0"/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A1014D-8882-92B5-3422-753DAC26E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06624"/>
            <a:ext cx="6894576" cy="3483864"/>
          </a:xfrm>
        </p:spPr>
        <p:txBody>
          <a:bodyPr>
            <a:normAutofit/>
          </a:bodyPr>
          <a:lstStyle/>
          <a:p>
            <a:r>
              <a:rPr lang="en-US" sz="3200" dirty="0"/>
              <a:t>Attending everyday the school is open and on time </a:t>
            </a:r>
          </a:p>
          <a:p>
            <a:r>
              <a:rPr lang="en-US" sz="3200" dirty="0"/>
              <a:t>Average attendance for primary schools in England is around 96% </a:t>
            </a:r>
          </a:p>
          <a:p>
            <a:r>
              <a:rPr lang="en-US" sz="3200" dirty="0"/>
              <a:t>Attending week after week without any time of</a:t>
            </a:r>
            <a:endParaRPr lang="en-GB" sz="3200" dirty="0"/>
          </a:p>
        </p:txBody>
      </p:sp>
      <p:pic>
        <p:nvPicPr>
          <p:cNvPr id="5" name="Picture 4" descr="Students playing at schoolyard during the break time">
            <a:extLst>
              <a:ext uri="{FF2B5EF4-FFF2-40B4-BE49-F238E27FC236}">
                <a16:creationId xmlns:a16="http://schemas.microsoft.com/office/drawing/2014/main" id="{EF5CE430-54EE-8882-13A3-8323FEEECD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45" b="3"/>
          <a:stretch/>
        </p:blipFill>
        <p:spPr>
          <a:xfrm>
            <a:off x="7863840" y="403479"/>
            <a:ext cx="4014216" cy="3281376"/>
          </a:xfrm>
          <a:prstGeom prst="rect">
            <a:avLst/>
          </a:prstGeom>
        </p:spPr>
      </p:pic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49F80ED0-9A67-3EBE-C7E1-8F6F648C59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840" y="4572017"/>
            <a:ext cx="3995928" cy="119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782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241DF7-9341-8BDF-AA50-9C35C9714D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US" sz="4200" b="1" dirty="0"/>
              <a:t>Good school attendance will help your child to:</a:t>
            </a:r>
            <a:endParaRPr lang="en-GB" sz="4200" b="1" dirty="0"/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A1014D-8882-92B5-3422-753DAC26E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06624"/>
            <a:ext cx="6894576" cy="3483864"/>
          </a:xfrm>
        </p:spPr>
        <p:txBody>
          <a:bodyPr>
            <a:normAutofit/>
          </a:bodyPr>
          <a:lstStyle/>
          <a:p>
            <a:r>
              <a:rPr lang="en-US" sz="1800" dirty="0">
                <a:effectLst/>
                <a:latin typeface="Calibri" panose="020F0502020204030204" pitchFamily="34" charset="0"/>
                <a:ea typeface="MS Gothic" panose="020B0609070205080204" pitchFamily="49" charset="-128"/>
              </a:rPr>
              <a:t>D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evelop their knowledge of school routines and expectations</a:t>
            </a:r>
            <a:r>
              <a:rPr lang="en-US" sz="1800" dirty="0">
                <a:effectLst/>
                <a:latin typeface="Calibri" panose="020F0502020204030204" pitchFamily="34" charset="0"/>
                <a:ea typeface="MS Gothic" panose="020B0609070205080204" pitchFamily="49" charset="-128"/>
              </a:rPr>
              <a:t> meaning they will feel comfortable and secure in a new environment.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effectLst/>
                <a:latin typeface="Calibri" panose="020F0502020204030204" pitchFamily="34" charset="0"/>
                <a:ea typeface="MS Gothic" panose="020B0609070205080204" pitchFamily="49" charset="-128"/>
              </a:rPr>
              <a:t>D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evelop social skills and friendship groups</a:t>
            </a:r>
            <a:r>
              <a:rPr lang="en-US" sz="1800" dirty="0">
                <a:effectLst/>
                <a:latin typeface="Calibri" panose="020F0502020204030204" pitchFamily="34" charset="0"/>
                <a:ea typeface="MS Gothic" panose="020B0609070205080204" pitchFamily="49" charset="-128"/>
              </a:rPr>
              <a:t>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/>
            <a:r>
              <a:rPr lang="en-US" sz="1800" dirty="0">
                <a:effectLst/>
                <a:latin typeface="Calibri" panose="020F0502020204030204" pitchFamily="34" charset="0"/>
                <a:ea typeface="MS Gothic" panose="020B0609070205080204" pitchFamily="49" charset="-128"/>
              </a:rPr>
              <a:t>D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evelop</a:t>
            </a:r>
            <a:r>
              <a:rPr lang="en-US" sz="1800" dirty="0">
                <a:effectLst/>
                <a:latin typeface="Calibri" panose="020F0502020204030204" pitchFamily="34" charset="0"/>
                <a:ea typeface="MS Gothic" panose="020B0609070205080204" pitchFamily="49" charset="-128"/>
              </a:rPr>
              <a:t> positive 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relationships with staff and children.   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effectLst/>
                <a:latin typeface="Calibri" panose="020F0502020204030204" pitchFamily="34" charset="0"/>
                <a:ea typeface="MS Gothic" panose="020B0609070205080204" pitchFamily="49" charset="-128"/>
              </a:rPr>
              <a:t>T</a:t>
            </a:r>
            <a:r>
              <a:rPr lang="en-US" sz="1800" dirty="0">
                <a:effectLst/>
                <a:latin typeface="Calibri" panose="020F0502020204030204" pitchFamily="34" charset="0"/>
                <a:ea typeface="MS Mincho" panose="02020609040205080304" pitchFamily="49" charset="-128"/>
              </a:rPr>
              <a:t>ake part in all aspects of the Curriculum</a:t>
            </a:r>
          </a:p>
          <a:p>
            <a:r>
              <a:rPr lang="en-GB" sz="18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</a:rPr>
              <a:t>Not miss out on exciting new experiences.</a:t>
            </a:r>
            <a:endParaRPr lang="en-GB" sz="2200" dirty="0"/>
          </a:p>
        </p:txBody>
      </p:sp>
      <p:pic>
        <p:nvPicPr>
          <p:cNvPr id="5" name="Picture 4" descr="Students playing at schoolyard during the break time">
            <a:extLst>
              <a:ext uri="{FF2B5EF4-FFF2-40B4-BE49-F238E27FC236}">
                <a16:creationId xmlns:a16="http://schemas.microsoft.com/office/drawing/2014/main" id="{EF5CE430-54EE-8882-13A3-8323FEEECD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45" b="3"/>
          <a:stretch/>
        </p:blipFill>
        <p:spPr>
          <a:xfrm>
            <a:off x="7863840" y="403479"/>
            <a:ext cx="4014216" cy="3281376"/>
          </a:xfrm>
          <a:prstGeom prst="rect">
            <a:avLst/>
          </a:prstGeom>
        </p:spPr>
      </p:pic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49F80ED0-9A67-3EBE-C7E1-8F6F648C59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840" y="4572017"/>
            <a:ext cx="3995928" cy="119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338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241DF7-9341-8BDF-AA50-9C35C9714D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US" sz="4200" b="1" dirty="0"/>
              <a:t>What is Poor Attendance ?</a:t>
            </a:r>
            <a:endParaRPr lang="en-GB" sz="4200" b="1" dirty="0"/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A1014D-8882-92B5-3422-753DAC26E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06624"/>
            <a:ext cx="6894576" cy="3483864"/>
          </a:xfrm>
        </p:spPr>
        <p:txBody>
          <a:bodyPr>
            <a:normAutofit/>
          </a:bodyPr>
          <a:lstStyle/>
          <a:p>
            <a:r>
              <a:rPr lang="en-US" sz="2000" dirty="0"/>
              <a:t>Children who are in and out of school for minor reasons </a:t>
            </a:r>
          </a:p>
          <a:p>
            <a:r>
              <a:rPr lang="en-US" sz="2000" dirty="0"/>
              <a:t> Children who do not complete full weeks at school</a:t>
            </a:r>
          </a:p>
          <a:p>
            <a:r>
              <a:rPr lang="en-US" sz="2000" dirty="0"/>
              <a:t> Children who arrive late for school</a:t>
            </a:r>
            <a:endParaRPr lang="en-GB" sz="3200" dirty="0"/>
          </a:p>
        </p:txBody>
      </p:sp>
      <p:pic>
        <p:nvPicPr>
          <p:cNvPr id="5" name="Picture 4" descr="Students playing at schoolyard during the break time">
            <a:extLst>
              <a:ext uri="{FF2B5EF4-FFF2-40B4-BE49-F238E27FC236}">
                <a16:creationId xmlns:a16="http://schemas.microsoft.com/office/drawing/2014/main" id="{EF5CE430-54EE-8882-13A3-8323FEEECD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45" b="3"/>
          <a:stretch/>
        </p:blipFill>
        <p:spPr>
          <a:xfrm>
            <a:off x="7863840" y="403479"/>
            <a:ext cx="4014216" cy="3281376"/>
          </a:xfrm>
          <a:prstGeom prst="rect">
            <a:avLst/>
          </a:prstGeom>
        </p:spPr>
      </p:pic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49F80ED0-9A67-3EBE-C7E1-8F6F648C59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840" y="4572017"/>
            <a:ext cx="3995928" cy="119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561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241DF7-9341-8BDF-AA50-9C35C9714D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GB" sz="4000" b="1" dirty="0">
                <a:solidFill>
                  <a:srgbClr val="222222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Being absent from Nursery or Reception can</a:t>
            </a:r>
            <a:r>
              <a:rPr lang="en-GB" sz="4000" dirty="0">
                <a:solidFill>
                  <a:srgbClr val="222222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:</a:t>
            </a:r>
            <a:r>
              <a:rPr lang="en-GB" sz="40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/>
            </a:r>
            <a:br>
              <a:rPr lang="en-GB" sz="40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n-GB" sz="4000" b="1" dirty="0"/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A1014D-8882-92B5-3422-753DAC26E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06624"/>
            <a:ext cx="6894576" cy="3483864"/>
          </a:xfrm>
        </p:spPr>
        <p:txBody>
          <a:bodyPr>
            <a:normAutofit/>
          </a:bodyPr>
          <a:lstStyle/>
          <a:p>
            <a:r>
              <a:rPr lang="en-GB" sz="18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Make it harder to develop early reading skills </a:t>
            </a:r>
            <a:endParaRPr lang="en-GB" sz="18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Make it harder to build positive relationships with staff and other pupils </a:t>
            </a:r>
            <a:endParaRPr lang="en-GB" sz="18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Develop a poor attendance pattern that is hard to break</a:t>
            </a:r>
            <a:endParaRPr lang="en-GB" sz="18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en-GB" sz="3200" dirty="0"/>
          </a:p>
        </p:txBody>
      </p:sp>
      <p:pic>
        <p:nvPicPr>
          <p:cNvPr id="5" name="Picture 4" descr="Students playing at schoolyard during the break time">
            <a:extLst>
              <a:ext uri="{FF2B5EF4-FFF2-40B4-BE49-F238E27FC236}">
                <a16:creationId xmlns:a16="http://schemas.microsoft.com/office/drawing/2014/main" id="{EF5CE430-54EE-8882-13A3-8323FEEECD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45" b="3"/>
          <a:stretch/>
        </p:blipFill>
        <p:spPr>
          <a:xfrm>
            <a:off x="7863840" y="403479"/>
            <a:ext cx="4014216" cy="3281376"/>
          </a:xfrm>
          <a:prstGeom prst="rect">
            <a:avLst/>
          </a:prstGeom>
        </p:spPr>
      </p:pic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49F80ED0-9A67-3EBE-C7E1-8F6F648C59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840" y="4572017"/>
            <a:ext cx="3995928" cy="119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946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41DF7-9341-8BDF-AA50-9C35C9714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r>
              <a:rPr lang="en-GB" sz="40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/>
            </a:r>
            <a:br>
              <a:rPr lang="en-GB" sz="40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n-GB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A1014D-8882-92B5-3422-753DAC26E9B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45071" y="1229580"/>
            <a:ext cx="6894513" cy="34845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rgbClr val="222222"/>
                </a:solidFill>
                <a:effectLst/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The routines your child develops in Nursery and Reception continue throughout school.  You can make the most of Early Years by encouraging your child to attend every day.</a:t>
            </a:r>
            <a:endParaRPr lang="en-GB" sz="4000" dirty="0">
              <a:effectLst/>
              <a:latin typeface="+mj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en-GB" sz="18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pic>
        <p:nvPicPr>
          <p:cNvPr id="5" name="Picture 4" descr="Students playing at schoolyard during the break time">
            <a:extLst>
              <a:ext uri="{FF2B5EF4-FFF2-40B4-BE49-F238E27FC236}">
                <a16:creationId xmlns:a16="http://schemas.microsoft.com/office/drawing/2014/main" id="{EF5CE430-54EE-8882-13A3-8323FEEECD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45" b="3"/>
          <a:stretch/>
        </p:blipFill>
        <p:spPr>
          <a:xfrm>
            <a:off x="7863840" y="403479"/>
            <a:ext cx="4014216" cy="3281376"/>
          </a:xfrm>
          <a:prstGeom prst="rect">
            <a:avLst/>
          </a:prstGeom>
        </p:spPr>
      </p:pic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49F80ED0-9A67-3EBE-C7E1-8F6F648C59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840" y="4572017"/>
            <a:ext cx="3995928" cy="119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743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02F3C71-C981-4614-98EA-D6C494F8091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3" y="321176"/>
            <a:ext cx="7174247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5BDE89-C16A-A5FA-285D-9B57F85A3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516" y="640263"/>
            <a:ext cx="6204984" cy="1344975"/>
          </a:xfrm>
        </p:spPr>
        <p:txBody>
          <a:bodyPr>
            <a:normAutofit/>
          </a:bodyPr>
          <a:lstStyle/>
          <a:p>
            <a:r>
              <a:rPr lang="en-US" sz="4000" b="1"/>
              <a:t>What can you do </a:t>
            </a:r>
            <a:endParaRPr lang="en-GB" sz="4000" b="1"/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D127E863-3454-6C66-4562-75233E6BF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551" y="847673"/>
            <a:ext cx="4042409" cy="1204472"/>
          </a:xfrm>
          <a:prstGeom prst="rect">
            <a:avLst/>
          </a:prstGeom>
        </p:spPr>
      </p:pic>
      <p:pic>
        <p:nvPicPr>
          <p:cNvPr id="4" name="Picture 3" descr="Students playing at schoolyard during the break time">
            <a:extLst>
              <a:ext uri="{FF2B5EF4-FFF2-40B4-BE49-F238E27FC236}">
                <a16:creationId xmlns:a16="http://schemas.microsoft.com/office/drawing/2014/main" id="{D706123F-BC1E-F6EC-9CEE-84830B24E6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45" b="3"/>
          <a:stretch/>
        </p:blipFill>
        <p:spPr>
          <a:xfrm>
            <a:off x="7829551" y="2871210"/>
            <a:ext cx="4042410" cy="3304423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3703A47-9BCD-F1DD-08EE-32FD20F26B5A}"/>
              </a:ext>
            </a:extLst>
          </p:cNvPr>
          <p:cNvSpPr txBox="1">
            <a:spLocks/>
          </p:cNvSpPr>
          <p:nvPr/>
        </p:nvSpPr>
        <p:spPr>
          <a:xfrm>
            <a:off x="450345" y="1656424"/>
            <a:ext cx="6894576" cy="460083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Symbol" panose="05050102010706020507" pitchFamily="18" charset="2"/>
              <a:buChar char=""/>
              <a:tabLst>
                <a:tab pos="408305" algn="l"/>
                <a:tab pos="3543300" algn="l"/>
              </a:tabLst>
            </a:pPr>
            <a:r>
              <a:rPr lang="en-GB" sz="1600" dirty="0">
                <a:solidFill>
                  <a:srgbClr val="222222"/>
                </a:solidFill>
                <a:ea typeface="MS Mincho" panose="02020609040205080304" pitchFamily="49" charset="-128"/>
                <a:cs typeface="Times New Roman" panose="02020603050405020304" pitchFamily="18" charset="0"/>
              </a:rPr>
              <a:t>Set a regular bedtime and morning routine – allowing time for things to go wrong as they sometimes do with small children. </a:t>
            </a:r>
            <a:endParaRPr lang="en-GB" sz="1600" dirty="0"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indent="-342900">
              <a:buFont typeface="Symbol" panose="05050102010706020507" pitchFamily="18" charset="2"/>
              <a:buChar char=""/>
              <a:tabLst>
                <a:tab pos="408305" algn="l"/>
                <a:tab pos="3543300" algn="l"/>
              </a:tabLst>
            </a:pPr>
            <a:r>
              <a:rPr lang="en-GB" sz="1600" dirty="0">
                <a:ea typeface="Times New Roman" panose="02020603050405020304" pitchFamily="18" charset="0"/>
              </a:rPr>
              <a:t>Making sure your child leaves for school early enough to arrive at school on time.</a:t>
            </a:r>
          </a:p>
          <a:p>
            <a:pPr marL="342900" indent="-342900">
              <a:buFont typeface="Symbol" panose="05050102010706020507" pitchFamily="18" charset="2"/>
              <a:buChar char=""/>
              <a:tabLst>
                <a:tab pos="408305" algn="l"/>
                <a:tab pos="3543300" algn="l"/>
              </a:tabLst>
            </a:pPr>
            <a:r>
              <a:rPr lang="en-GB" sz="1600" dirty="0">
                <a:solidFill>
                  <a:srgbClr val="222222"/>
                </a:solidFill>
                <a:ea typeface="MS Mincho" panose="02020609040205080304" pitchFamily="49" charset="-128"/>
                <a:cs typeface="Times New Roman" panose="02020603050405020304" pitchFamily="18" charset="0"/>
              </a:rPr>
              <a:t>Develop back-up plans for getting to nursery or school if something comes up (</a:t>
            </a:r>
            <a:r>
              <a:rPr lang="en-GB" sz="1600" dirty="0" err="1">
                <a:solidFill>
                  <a:srgbClr val="222222"/>
                </a:solidFill>
                <a:ea typeface="MS Mincho" panose="02020609040205080304" pitchFamily="49" charset="-128"/>
                <a:cs typeface="Times New Roman" panose="02020603050405020304" pitchFamily="18" charset="0"/>
              </a:rPr>
              <a:t>eg</a:t>
            </a:r>
            <a:r>
              <a:rPr lang="en-GB" sz="1600" dirty="0">
                <a:solidFill>
                  <a:srgbClr val="222222"/>
                </a:solidFill>
                <a:ea typeface="MS Mincho" panose="02020609040205080304" pitchFamily="49" charset="-128"/>
                <a:cs typeface="Times New Roman" panose="02020603050405020304" pitchFamily="18" charset="0"/>
              </a:rPr>
              <a:t> you are not well)</a:t>
            </a:r>
            <a:endParaRPr lang="en-GB" sz="1600" dirty="0">
              <a:ea typeface="Times New Roman" panose="02020603050405020304" pitchFamily="18" charset="0"/>
            </a:endParaRPr>
          </a:p>
          <a:p>
            <a:pPr marL="342900" indent="-342900">
              <a:buFont typeface="Symbol" panose="05050102010706020507" pitchFamily="18" charset="2"/>
              <a:buChar char=""/>
              <a:tabLst>
                <a:tab pos="408305" algn="l"/>
                <a:tab pos="3543300" algn="l"/>
              </a:tabLst>
            </a:pPr>
            <a:r>
              <a:rPr lang="en-GB" sz="1600" dirty="0">
                <a:ea typeface="Times New Roman" panose="02020603050405020304" pitchFamily="18" charset="0"/>
              </a:rPr>
              <a:t>Support and encourage your child by attending parents' evenings and other events.</a:t>
            </a:r>
          </a:p>
          <a:p>
            <a:pPr marL="342900" indent="-342900">
              <a:buFont typeface="Symbol" panose="05050102010706020507" pitchFamily="18" charset="2"/>
              <a:buChar char=""/>
              <a:tabLst>
                <a:tab pos="408305" algn="l"/>
                <a:tab pos="3543300" algn="l"/>
              </a:tabLst>
            </a:pPr>
            <a:r>
              <a:rPr lang="en-GB" sz="1600" dirty="0">
                <a:ea typeface="Times New Roman" panose="02020603050405020304" pitchFamily="18" charset="0"/>
              </a:rPr>
              <a:t>Contact the school to discuss any concerns regarding your child’s attendance.</a:t>
            </a:r>
          </a:p>
          <a:p>
            <a:pPr marL="342900" indent="-342900">
              <a:buFont typeface="Symbol" panose="05050102010706020507" pitchFamily="18" charset="2"/>
              <a:buChar char=""/>
              <a:tabLst>
                <a:tab pos="408305" algn="l"/>
                <a:tab pos="3543300" algn="l"/>
              </a:tabLst>
            </a:pPr>
            <a:r>
              <a:rPr lang="en-GB" sz="1600" dirty="0">
                <a:ea typeface="Times New Roman" panose="02020603050405020304" pitchFamily="18" charset="0"/>
              </a:rPr>
              <a:t>Work in partnership with the school to resolve any issues that are impacting on their child’s attendance.</a:t>
            </a:r>
          </a:p>
          <a:p>
            <a:pPr marL="342900" indent="-342900">
              <a:buFont typeface="Symbol" panose="05050102010706020507" pitchFamily="18" charset="2"/>
              <a:buChar char=""/>
              <a:tabLst>
                <a:tab pos="408305" algn="l"/>
                <a:tab pos="3543300" algn="l"/>
              </a:tabLst>
            </a:pPr>
            <a:r>
              <a:rPr lang="en-GB" sz="1600" dirty="0">
                <a:ea typeface="Times New Roman" panose="02020603050405020304" pitchFamily="18" charset="0"/>
              </a:rPr>
              <a:t>Make any medical appointments outside of school hours whenever possible.  </a:t>
            </a:r>
          </a:p>
          <a:p>
            <a:pPr marL="342900" indent="-342900">
              <a:buFont typeface="Symbol" panose="05050102010706020507" pitchFamily="18" charset="2"/>
              <a:buChar char=""/>
              <a:tabLst>
                <a:tab pos="408305" algn="l"/>
                <a:tab pos="3543300" algn="l"/>
              </a:tabLst>
            </a:pPr>
            <a:r>
              <a:rPr lang="en-GB" sz="1600" dirty="0">
                <a:ea typeface="Times New Roman" panose="02020603050405020304" pitchFamily="18" charset="0"/>
              </a:rPr>
              <a:t>Not take children out of school for holidays in term time or for other unnecessary reasons.</a:t>
            </a:r>
          </a:p>
          <a:p>
            <a:pPr marL="342900" indent="-342900">
              <a:buFont typeface="Symbol" panose="05050102010706020507" pitchFamily="18" charset="2"/>
              <a:buChar char=""/>
              <a:tabLst>
                <a:tab pos="408305" algn="l"/>
                <a:tab pos="3543300" algn="l"/>
              </a:tabLst>
            </a:pPr>
            <a:r>
              <a:rPr lang="en-US" sz="16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Ensure School is notified by telephone if your child is absent, on the first day of absence and they are kept updated throughout any absence period.  </a:t>
            </a:r>
            <a:r>
              <a:rPr lang="en-GB" sz="16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</a:p>
          <a:p>
            <a:pPr marL="342900" indent="-342900">
              <a:buFont typeface="Symbol" panose="05050102010706020507" pitchFamily="18" charset="2"/>
              <a:buChar char=""/>
              <a:tabLst>
                <a:tab pos="408305" algn="l"/>
                <a:tab pos="3543300" algn="l"/>
              </a:tabLst>
            </a:pPr>
            <a:endParaRPr lang="en-GB" sz="1600" dirty="0">
              <a:ea typeface="Times New Roman" panose="02020603050405020304" pitchFamily="18" charset="0"/>
            </a:endParaRPr>
          </a:p>
          <a:p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63107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02F3C71-C981-4614-98EA-D6C494F8091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3" y="321176"/>
            <a:ext cx="7174247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5BDE89-C16A-A5FA-285D-9B57F85A3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516" y="640263"/>
            <a:ext cx="6204984" cy="1344975"/>
          </a:xfrm>
        </p:spPr>
        <p:txBody>
          <a:bodyPr>
            <a:normAutofit/>
          </a:bodyPr>
          <a:lstStyle/>
          <a:p>
            <a:r>
              <a:rPr lang="en-US" sz="4000" b="1" dirty="0"/>
              <a:t>What school will do</a:t>
            </a:r>
            <a:endParaRPr lang="en-GB" sz="4000" b="1" dirty="0"/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D127E863-3454-6C66-4562-75233E6BF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551" y="847673"/>
            <a:ext cx="4042409" cy="1204472"/>
          </a:xfrm>
          <a:prstGeom prst="rect">
            <a:avLst/>
          </a:prstGeom>
        </p:spPr>
      </p:pic>
      <p:pic>
        <p:nvPicPr>
          <p:cNvPr id="4" name="Picture 3" descr="Students playing at schoolyard during the break time">
            <a:extLst>
              <a:ext uri="{FF2B5EF4-FFF2-40B4-BE49-F238E27FC236}">
                <a16:creationId xmlns:a16="http://schemas.microsoft.com/office/drawing/2014/main" id="{D706123F-BC1E-F6EC-9CEE-84830B24E6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45" b="3"/>
          <a:stretch/>
        </p:blipFill>
        <p:spPr>
          <a:xfrm>
            <a:off x="7829551" y="2871210"/>
            <a:ext cx="4042410" cy="3304423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3703A47-9BCD-F1DD-08EE-32FD20F26B5A}"/>
              </a:ext>
            </a:extLst>
          </p:cNvPr>
          <p:cNvSpPr txBox="1">
            <a:spLocks/>
          </p:cNvSpPr>
          <p:nvPr/>
        </p:nvSpPr>
        <p:spPr>
          <a:xfrm>
            <a:off x="450345" y="1656424"/>
            <a:ext cx="6894576" cy="46008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Symbol" panose="05050102010706020507" pitchFamily="18" charset="2"/>
              <a:buChar char=""/>
              <a:tabLst>
                <a:tab pos="408305" algn="l"/>
                <a:tab pos="3543300" algn="l"/>
              </a:tabLst>
            </a:pPr>
            <a:endParaRPr lang="en-GB" sz="15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FDA679E-2B5B-CDD5-229C-2CA7F776B18B}"/>
              </a:ext>
            </a:extLst>
          </p:cNvPr>
          <p:cNvSpPr txBox="1"/>
          <p:nvPr/>
        </p:nvSpPr>
        <p:spPr>
          <a:xfrm>
            <a:off x="821516" y="2304325"/>
            <a:ext cx="60937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Create a welcoming, stimulating and safe learning environment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7D2B1A4-691D-2095-36E4-BF761668E3D6}"/>
              </a:ext>
            </a:extLst>
          </p:cNvPr>
          <p:cNvSpPr txBox="1"/>
          <p:nvPr/>
        </p:nvSpPr>
        <p:spPr>
          <a:xfrm>
            <a:off x="850771" y="2828963"/>
            <a:ext cx="6093724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Make early contact with parents when a pupil fails to attend school without providing good reason</a:t>
            </a:r>
          </a:p>
          <a:p>
            <a:endParaRPr lang="en-US" dirty="0"/>
          </a:p>
          <a:p>
            <a:r>
              <a:rPr lang="en-US" dirty="0"/>
              <a:t>Regular monitoring attendance and contact with parents where concerns arise about attendance and agreed interventions or support.</a:t>
            </a:r>
          </a:p>
          <a:p>
            <a:endParaRPr lang="en-US" dirty="0"/>
          </a:p>
          <a:p>
            <a:r>
              <a:rPr lang="en-US" dirty="0"/>
              <a:t>Offer follow up support if needed. </a:t>
            </a:r>
          </a:p>
          <a:p>
            <a:endParaRPr lang="en-US" dirty="0"/>
          </a:p>
          <a:p>
            <a:r>
              <a:rPr lang="en-US" dirty="0"/>
              <a:t>Meet Regularly with schools CSAWS Attendance and Welfare Officer to review pupil attendance. </a:t>
            </a:r>
          </a:p>
        </p:txBody>
      </p:sp>
    </p:spTree>
    <p:extLst>
      <p:ext uri="{BB962C8B-B14F-4D97-AF65-F5344CB8AC3E}">
        <p14:creationId xmlns:p14="http://schemas.microsoft.com/office/powerpoint/2010/main" val="5842274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427500B5E270642A6F946A8CC5D9A83" ma:contentTypeVersion="7" ma:contentTypeDescription="Create a new document." ma:contentTypeScope="" ma:versionID="b0008fb9794ea22154818d563d14f3c3">
  <xsd:schema xmlns:xsd="http://www.w3.org/2001/XMLSchema" xmlns:xs="http://www.w3.org/2001/XMLSchema" xmlns:p="http://schemas.microsoft.com/office/2006/metadata/properties" xmlns:ns2="c23cd27c-e920-4df4-9da6-51d94a3828fd" xmlns:ns3="95196afa-db14-49e8-80da-deef1529c184" targetNamespace="http://schemas.microsoft.com/office/2006/metadata/properties" ma:root="true" ma:fieldsID="ab7f3df5447a2a6d6816aa88bee375e6" ns2:_="" ns3:_="">
    <xsd:import namespace="c23cd27c-e920-4df4-9da6-51d94a3828fd"/>
    <xsd:import namespace="95196afa-db14-49e8-80da-deef1529c18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3cd27c-e920-4df4-9da6-51d94a3828f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196afa-db14-49e8-80da-deef1529c184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D95B473-F52D-4761-900B-2D166599AC66}">
  <ds:schemaRefs>
    <ds:schemaRef ds:uri="http://schemas.microsoft.com/office/2006/metadata/properties"/>
    <ds:schemaRef ds:uri="http://purl.org/dc/dcmitype/"/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95196afa-db14-49e8-80da-deef1529c184"/>
    <ds:schemaRef ds:uri="c23cd27c-e920-4df4-9da6-51d94a3828fd"/>
  </ds:schemaRefs>
</ds:datastoreItem>
</file>

<file path=customXml/itemProps2.xml><?xml version="1.0" encoding="utf-8"?>
<ds:datastoreItem xmlns:ds="http://schemas.openxmlformats.org/officeDocument/2006/customXml" ds:itemID="{7558D36E-A827-4C47-A2D6-A8AC2BBAE6E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EA67A15-E026-4B35-B047-60741986BF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23cd27c-e920-4df4-9da6-51d94a3828fd"/>
    <ds:schemaRef ds:uri="95196afa-db14-49e8-80da-deef1529c1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508</Words>
  <Application>Microsoft Office PowerPoint</Application>
  <PresentationFormat>Widescreen</PresentationFormat>
  <Paragraphs>48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MS Gothic</vt:lpstr>
      <vt:lpstr>Arial</vt:lpstr>
      <vt:lpstr>Calibri</vt:lpstr>
      <vt:lpstr>Calibri Light</vt:lpstr>
      <vt:lpstr>MS Mincho</vt:lpstr>
      <vt:lpstr>Symbol</vt:lpstr>
      <vt:lpstr>Times New Roman</vt:lpstr>
      <vt:lpstr>Office Theme</vt:lpstr>
      <vt:lpstr>Attendance and Early Years </vt:lpstr>
      <vt:lpstr>Why is attendance in Nursery and Reception Important ?</vt:lpstr>
      <vt:lpstr>What is Good Attendance ? </vt:lpstr>
      <vt:lpstr>Good school attendance will help your child to:</vt:lpstr>
      <vt:lpstr>What is Poor Attendance ?</vt:lpstr>
      <vt:lpstr>Being absent from Nursery or Reception can: </vt:lpstr>
      <vt:lpstr> </vt:lpstr>
      <vt:lpstr>What can you do </vt:lpstr>
      <vt:lpstr>What school will do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Attendance and Early Years</dc:title>
  <dc:creator>Joanne Sierzega</dc:creator>
  <cp:lastModifiedBy>Zoe Jeffs</cp:lastModifiedBy>
  <cp:revision>2</cp:revision>
  <dcterms:created xsi:type="dcterms:W3CDTF">2022-05-06T12:56:00Z</dcterms:created>
  <dcterms:modified xsi:type="dcterms:W3CDTF">2022-05-16T14:14:18Z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0x0101009427500B5E270642A6F946A8CC5D9A83</vt:lpwstr>
  </property>
</Properties>
</file>