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91" r:id="rId4"/>
  </p:sldMasterIdLst>
  <p:notesMasterIdLst>
    <p:notesMasterId r:id="rId44"/>
  </p:notesMasterIdLst>
  <p:sldIdLst>
    <p:sldId id="256" r:id="rId5"/>
    <p:sldId id="309" r:id="rId6"/>
    <p:sldId id="326" r:id="rId7"/>
    <p:sldId id="375" r:id="rId8"/>
    <p:sldId id="322" r:id="rId9"/>
    <p:sldId id="374" r:id="rId10"/>
    <p:sldId id="337" r:id="rId11"/>
    <p:sldId id="377" r:id="rId12"/>
    <p:sldId id="379" r:id="rId13"/>
    <p:sldId id="378" r:id="rId14"/>
    <p:sldId id="380" r:id="rId15"/>
    <p:sldId id="381" r:id="rId16"/>
    <p:sldId id="367" r:id="rId17"/>
    <p:sldId id="346" r:id="rId18"/>
    <p:sldId id="350" r:id="rId19"/>
    <p:sldId id="352" r:id="rId20"/>
    <p:sldId id="354" r:id="rId21"/>
    <p:sldId id="344" r:id="rId22"/>
    <p:sldId id="370" r:id="rId23"/>
    <p:sldId id="382" r:id="rId24"/>
    <p:sldId id="373" r:id="rId25"/>
    <p:sldId id="372" r:id="rId26"/>
    <p:sldId id="386" r:id="rId27"/>
    <p:sldId id="369" r:id="rId28"/>
    <p:sldId id="383" r:id="rId29"/>
    <p:sldId id="384" r:id="rId30"/>
    <p:sldId id="385" r:id="rId31"/>
    <p:sldId id="371" r:id="rId32"/>
    <p:sldId id="355" r:id="rId33"/>
    <p:sldId id="356" r:id="rId34"/>
    <p:sldId id="357" r:id="rId35"/>
    <p:sldId id="358" r:id="rId36"/>
    <p:sldId id="359" r:id="rId37"/>
    <p:sldId id="360" r:id="rId38"/>
    <p:sldId id="361" r:id="rId39"/>
    <p:sldId id="362" r:id="rId40"/>
    <p:sldId id="363" r:id="rId41"/>
    <p:sldId id="364" r:id="rId42"/>
    <p:sldId id="297" r:id="rId43"/>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00"/>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76884A2-9504-FA3C-610D-4F6C04EEB879}" v="350" dt="2024-02-26T10:41:46.147"/>
    <p1510:client id="{7479E247-C36D-1BA0-9DB1-736CD2F867CE}" v="606" dt="2024-02-26T17:04:48.65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3840"/>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3AD25B41-DF33-4628-933A-DE50C4C0BAC8}" type="datetimeFigureOut">
              <a:rPr lang="en-GB" smtClean="0"/>
              <a:t>28/02/2024</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39F93670-A78E-4CB4-8014-87C6FB5F0FA9}" type="slidenum">
              <a:rPr lang="en-GB" smtClean="0"/>
              <a:t>‹#›</a:t>
            </a:fld>
            <a:endParaRPr lang="en-GB"/>
          </a:p>
        </p:txBody>
      </p:sp>
    </p:spTree>
    <p:extLst>
      <p:ext uri="{BB962C8B-B14F-4D97-AF65-F5344CB8AC3E}">
        <p14:creationId xmlns:p14="http://schemas.microsoft.com/office/powerpoint/2010/main" val="18650353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Housekeeping – toilets / fire bell</a:t>
            </a:r>
          </a:p>
          <a:p>
            <a:r>
              <a:rPr lang="en-GB"/>
              <a:t>Any packs to go home?</a:t>
            </a:r>
          </a:p>
          <a:p>
            <a:r>
              <a:rPr lang="en-GB"/>
              <a:t>Thank everyone for coming – especially when</a:t>
            </a:r>
            <a:r>
              <a:rPr lang="en-GB" baseline="0"/>
              <a:t> date changed – and thank staff.</a:t>
            </a:r>
            <a:endParaRPr lang="en-GB"/>
          </a:p>
        </p:txBody>
      </p:sp>
      <p:sp>
        <p:nvSpPr>
          <p:cNvPr id="4" name="Slide Number Placeholder 3"/>
          <p:cNvSpPr>
            <a:spLocks noGrp="1"/>
          </p:cNvSpPr>
          <p:nvPr>
            <p:ph type="sldNum" sz="quarter" idx="10"/>
          </p:nvPr>
        </p:nvSpPr>
        <p:spPr/>
        <p:txBody>
          <a:bodyPr/>
          <a:lstStyle/>
          <a:p>
            <a:fld id="{39F93670-A78E-4CB4-8014-87C6FB5F0FA9}" type="slidenum">
              <a:rPr lang="en-GB" smtClean="0"/>
              <a:t>1</a:t>
            </a:fld>
            <a:endParaRPr lang="en-GB"/>
          </a:p>
        </p:txBody>
      </p:sp>
    </p:spTree>
    <p:extLst>
      <p:ext uri="{BB962C8B-B14F-4D97-AF65-F5344CB8AC3E}">
        <p14:creationId xmlns:p14="http://schemas.microsoft.com/office/powerpoint/2010/main" val="7311469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Welcome and introduce other staff.</a:t>
            </a:r>
          </a:p>
        </p:txBody>
      </p:sp>
      <p:sp>
        <p:nvSpPr>
          <p:cNvPr id="4" name="Slide Number Placeholder 3"/>
          <p:cNvSpPr>
            <a:spLocks noGrp="1"/>
          </p:cNvSpPr>
          <p:nvPr>
            <p:ph type="sldNum" sz="quarter" idx="10"/>
          </p:nvPr>
        </p:nvSpPr>
        <p:spPr/>
        <p:txBody>
          <a:bodyPr/>
          <a:lstStyle/>
          <a:p>
            <a:fld id="{39F93670-A78E-4CB4-8014-87C6FB5F0FA9}" type="slidenum">
              <a:rPr lang="en-GB" smtClean="0"/>
              <a:t>2</a:t>
            </a:fld>
            <a:endParaRPr lang="en-GB"/>
          </a:p>
        </p:txBody>
      </p:sp>
    </p:spTree>
    <p:extLst>
      <p:ext uri="{BB962C8B-B14F-4D97-AF65-F5344CB8AC3E}">
        <p14:creationId xmlns:p14="http://schemas.microsoft.com/office/powerpoint/2010/main" val="3165358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a:solidFill>
                  <a:schemeClr val="tx1"/>
                </a:solidFill>
                <a:effectLst/>
                <a:latin typeface="+mn-lt"/>
                <a:ea typeface="+mn-ea"/>
                <a:cs typeface="+mn-cs"/>
              </a:rPr>
              <a:t>Our purpose at Damson Wood is to enable the children here to learn and grow together.</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a:solidFill>
                <a:schemeClr val="tx1"/>
              </a:solidFill>
              <a:effectLst/>
              <a:latin typeface="+mn-lt"/>
              <a:ea typeface="+mn-ea"/>
              <a:cs typeface="+mn-cs"/>
            </a:endParaRPr>
          </a:p>
          <a:p>
            <a:r>
              <a:rPr lang="en-GB" sz="1200" kern="1200">
                <a:solidFill>
                  <a:schemeClr val="tx1"/>
                </a:solidFill>
                <a:effectLst/>
                <a:latin typeface="+mn-lt"/>
                <a:ea typeface="+mn-ea"/>
                <a:cs typeface="+mn-cs"/>
              </a:rPr>
              <a:t>The learning and growth our children experience at Damson Wood lays a strong and well-grounded foundation for children to continue to progress in the future. </a:t>
            </a:r>
          </a:p>
          <a:p>
            <a:r>
              <a:rPr lang="en-GB" sz="1200" kern="1200">
                <a:solidFill>
                  <a:schemeClr val="tx1"/>
                </a:solidFill>
                <a:effectLst/>
                <a:latin typeface="+mn-lt"/>
                <a:ea typeface="+mn-ea"/>
                <a:cs typeface="+mn-cs"/>
              </a:rPr>
              <a:t> </a:t>
            </a:r>
          </a:p>
          <a:p>
            <a:r>
              <a:rPr lang="en-GB" sz="1200" kern="1200">
                <a:solidFill>
                  <a:schemeClr val="tx1"/>
                </a:solidFill>
                <a:effectLst/>
                <a:latin typeface="+mn-lt"/>
                <a:ea typeface="+mn-ea"/>
                <a:cs typeface="+mn-cs"/>
              </a:rPr>
              <a:t>Our teachers and support staff also value the ethos of learning and growing together. They are reflective practitioners and take a highly proactive approach towards their own professional development. Staff are supported to look after their own well-being and take good care of each other. They recognise the efforts and progress of children and their colleagues and, together, have the drive and determination to create the best school for children and adults to thrive in.</a:t>
            </a:r>
          </a:p>
          <a:p>
            <a:r>
              <a:rPr lang="en-GB" sz="1200" kern="1200">
                <a:solidFill>
                  <a:schemeClr val="tx1"/>
                </a:solidFill>
                <a:effectLst/>
                <a:latin typeface="+mn-lt"/>
                <a:ea typeface="+mn-ea"/>
                <a:cs typeface="+mn-cs"/>
              </a:rPr>
              <a:t> </a:t>
            </a:r>
          </a:p>
          <a:p>
            <a:r>
              <a:rPr lang="en-GB" sz="1200" kern="1200">
                <a:solidFill>
                  <a:schemeClr val="tx1"/>
                </a:solidFill>
                <a:effectLst/>
                <a:latin typeface="+mn-lt"/>
                <a:ea typeface="+mn-ea"/>
                <a:cs typeface="+mn-cs"/>
              </a:rPr>
              <a:t>We commit ourselves fully to ‘Learning and Growing Together’ at Damson Wood and this aspiration, underpinned by our core SPARKS values, drives all we do.</a:t>
            </a:r>
          </a:p>
          <a:p>
            <a:endParaRPr lang="en-GB"/>
          </a:p>
        </p:txBody>
      </p:sp>
      <p:sp>
        <p:nvSpPr>
          <p:cNvPr id="4" name="Slide Number Placeholder 3"/>
          <p:cNvSpPr>
            <a:spLocks noGrp="1"/>
          </p:cNvSpPr>
          <p:nvPr>
            <p:ph type="sldNum" sz="quarter" idx="10"/>
          </p:nvPr>
        </p:nvSpPr>
        <p:spPr/>
        <p:txBody>
          <a:bodyPr/>
          <a:lstStyle/>
          <a:p>
            <a:fld id="{39F93670-A78E-4CB4-8014-87C6FB5F0FA9}" type="slidenum">
              <a:rPr lang="en-GB" smtClean="0"/>
              <a:t>3</a:t>
            </a:fld>
            <a:endParaRPr lang="en-GB"/>
          </a:p>
        </p:txBody>
      </p:sp>
    </p:spTree>
    <p:extLst>
      <p:ext uri="{BB962C8B-B14F-4D97-AF65-F5344CB8AC3E}">
        <p14:creationId xmlns:p14="http://schemas.microsoft.com/office/powerpoint/2010/main" val="25806385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Share curriculum – subjects taught discretely and through project where fits. Children progress through our curriculum – progressive and sequential</a:t>
            </a:r>
            <a:r>
              <a:rPr lang="en-GB" baseline="0"/>
              <a:t>. Focuses on key learning outlined in the national curriculum.</a:t>
            </a:r>
            <a:endParaRPr lang="en-GB"/>
          </a:p>
          <a:p>
            <a:r>
              <a:rPr lang="en-GB"/>
              <a:t>Project Planners / Knowledge</a:t>
            </a:r>
            <a:r>
              <a:rPr lang="en-GB" baseline="0"/>
              <a:t> Organisers</a:t>
            </a:r>
            <a:endParaRPr lang="en-GB"/>
          </a:p>
          <a:p>
            <a:r>
              <a:rPr lang="en-GB"/>
              <a:t>Different names for some subjects in EYFS but all subjects covered.</a:t>
            </a:r>
          </a:p>
          <a:p>
            <a:r>
              <a:rPr lang="en-GB"/>
              <a:t>One of our priorities is to measure impact of foundation subjects and to ensure that we meet needs of all children to help them to make progress.</a:t>
            </a:r>
          </a:p>
          <a:p>
            <a:r>
              <a:rPr lang="en-GB"/>
              <a:t>Hand over to Emily to share SEND.</a:t>
            </a:r>
          </a:p>
        </p:txBody>
      </p:sp>
      <p:sp>
        <p:nvSpPr>
          <p:cNvPr id="4" name="Slide Number Placeholder 3"/>
          <p:cNvSpPr>
            <a:spLocks noGrp="1"/>
          </p:cNvSpPr>
          <p:nvPr>
            <p:ph type="sldNum" sz="quarter" idx="10"/>
          </p:nvPr>
        </p:nvSpPr>
        <p:spPr/>
        <p:txBody>
          <a:bodyPr/>
          <a:lstStyle/>
          <a:p>
            <a:fld id="{39F93670-A78E-4CB4-8014-87C6FB5F0FA9}" type="slidenum">
              <a:rPr lang="en-GB" smtClean="0"/>
              <a:t>5</a:t>
            </a:fld>
            <a:endParaRPr lang="en-GB"/>
          </a:p>
        </p:txBody>
      </p:sp>
    </p:spTree>
    <p:extLst>
      <p:ext uri="{BB962C8B-B14F-4D97-AF65-F5344CB8AC3E}">
        <p14:creationId xmlns:p14="http://schemas.microsoft.com/office/powerpoint/2010/main" val="10830797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a:solidFill>
                  <a:schemeClr val="tx1"/>
                </a:solidFill>
                <a:effectLst/>
                <a:latin typeface="+mn-lt"/>
                <a:ea typeface="+mn-ea"/>
                <a:cs typeface="+mn-cs"/>
              </a:rPr>
              <a:t>Our purpose at Damson Wood is to enable the children here to learn and grow together.</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a:solidFill>
                <a:schemeClr val="tx1"/>
              </a:solidFill>
              <a:effectLst/>
              <a:latin typeface="+mn-lt"/>
              <a:ea typeface="+mn-ea"/>
              <a:cs typeface="+mn-cs"/>
            </a:endParaRPr>
          </a:p>
          <a:p>
            <a:r>
              <a:rPr lang="en-GB" sz="1200" kern="1200">
                <a:solidFill>
                  <a:schemeClr val="tx1"/>
                </a:solidFill>
                <a:effectLst/>
                <a:latin typeface="+mn-lt"/>
                <a:ea typeface="+mn-ea"/>
                <a:cs typeface="+mn-cs"/>
              </a:rPr>
              <a:t>The learning and growth our children experience at Damson Wood lays a strong and well-grounded foundation for children to continue to progress in the future. </a:t>
            </a:r>
          </a:p>
          <a:p>
            <a:r>
              <a:rPr lang="en-GB" sz="1200" kern="1200">
                <a:solidFill>
                  <a:schemeClr val="tx1"/>
                </a:solidFill>
                <a:effectLst/>
                <a:latin typeface="+mn-lt"/>
                <a:ea typeface="+mn-ea"/>
                <a:cs typeface="+mn-cs"/>
              </a:rPr>
              <a:t> </a:t>
            </a:r>
          </a:p>
          <a:p>
            <a:r>
              <a:rPr lang="en-GB" sz="1200" kern="1200">
                <a:solidFill>
                  <a:schemeClr val="tx1"/>
                </a:solidFill>
                <a:effectLst/>
                <a:latin typeface="+mn-lt"/>
                <a:ea typeface="+mn-ea"/>
                <a:cs typeface="+mn-cs"/>
              </a:rPr>
              <a:t>Our teachers and support staff also value the ethos of learning and growing together. They are reflective practitioners and take a highly proactive approach towards their own professional development. Staff are supported to look after their own well-being and take good care of each other. They recognise the efforts and progress of children and their colleagues and, together, have the drive and determination to create the best school for children and adults to thrive in.</a:t>
            </a:r>
          </a:p>
          <a:p>
            <a:r>
              <a:rPr lang="en-GB" sz="1200" kern="1200">
                <a:solidFill>
                  <a:schemeClr val="tx1"/>
                </a:solidFill>
                <a:effectLst/>
                <a:latin typeface="+mn-lt"/>
                <a:ea typeface="+mn-ea"/>
                <a:cs typeface="+mn-cs"/>
              </a:rPr>
              <a:t> </a:t>
            </a:r>
          </a:p>
          <a:p>
            <a:r>
              <a:rPr lang="en-GB" sz="1200" kern="1200">
                <a:solidFill>
                  <a:schemeClr val="tx1"/>
                </a:solidFill>
                <a:effectLst/>
                <a:latin typeface="+mn-lt"/>
                <a:ea typeface="+mn-ea"/>
                <a:cs typeface="+mn-cs"/>
              </a:rPr>
              <a:t>We commit ourselves fully to ‘Learning and Growing Together’ at Damson Wood and this aspiration, underpinned by our core SPARKS values, drives all we do.</a:t>
            </a:r>
          </a:p>
          <a:p>
            <a:endParaRPr lang="en-GB"/>
          </a:p>
        </p:txBody>
      </p:sp>
      <p:sp>
        <p:nvSpPr>
          <p:cNvPr id="4" name="Slide Number Placeholder 3"/>
          <p:cNvSpPr>
            <a:spLocks noGrp="1"/>
          </p:cNvSpPr>
          <p:nvPr>
            <p:ph type="sldNum" sz="quarter" idx="10"/>
          </p:nvPr>
        </p:nvSpPr>
        <p:spPr/>
        <p:txBody>
          <a:bodyPr/>
          <a:lstStyle/>
          <a:p>
            <a:fld id="{39F93670-A78E-4CB4-8014-87C6FB5F0FA9}" type="slidenum">
              <a:rPr lang="en-GB" smtClean="0"/>
              <a:t>7</a:t>
            </a:fld>
            <a:endParaRPr lang="en-GB"/>
          </a:p>
        </p:txBody>
      </p:sp>
    </p:spTree>
    <p:extLst>
      <p:ext uri="{BB962C8B-B14F-4D97-AF65-F5344CB8AC3E}">
        <p14:creationId xmlns:p14="http://schemas.microsoft.com/office/powerpoint/2010/main" val="4301069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Log in with name etc</a:t>
            </a:r>
          </a:p>
        </p:txBody>
      </p:sp>
      <p:sp>
        <p:nvSpPr>
          <p:cNvPr id="4" name="Slide Number Placeholder 3"/>
          <p:cNvSpPr>
            <a:spLocks noGrp="1"/>
          </p:cNvSpPr>
          <p:nvPr>
            <p:ph type="sldNum" sz="quarter" idx="5"/>
          </p:nvPr>
        </p:nvSpPr>
        <p:spPr/>
        <p:txBody>
          <a:bodyPr/>
          <a:lstStyle/>
          <a:p>
            <a:fld id="{90CA199A-FBA0-47BB-9F46-09DC6A046661}" type="slidenum">
              <a:rPr lang="en-GB" smtClean="0"/>
              <a:t>17</a:t>
            </a:fld>
            <a:endParaRPr lang="en-GB"/>
          </a:p>
        </p:txBody>
      </p:sp>
    </p:spTree>
    <p:extLst>
      <p:ext uri="{BB962C8B-B14F-4D97-AF65-F5344CB8AC3E}">
        <p14:creationId xmlns:p14="http://schemas.microsoft.com/office/powerpoint/2010/main" val="22617097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Thank you for watching – questions</a:t>
            </a:r>
            <a:r>
              <a:rPr lang="en-GB" baseline="0"/>
              <a:t> to office</a:t>
            </a:r>
            <a:endParaRPr lang="en-GB"/>
          </a:p>
        </p:txBody>
      </p:sp>
      <p:sp>
        <p:nvSpPr>
          <p:cNvPr id="4" name="Slide Number Placeholder 3"/>
          <p:cNvSpPr>
            <a:spLocks noGrp="1"/>
          </p:cNvSpPr>
          <p:nvPr>
            <p:ph type="sldNum" sz="quarter" idx="10"/>
          </p:nvPr>
        </p:nvSpPr>
        <p:spPr/>
        <p:txBody>
          <a:bodyPr/>
          <a:lstStyle/>
          <a:p>
            <a:fld id="{39F93670-A78E-4CB4-8014-87C6FB5F0FA9}" type="slidenum">
              <a:rPr lang="en-GB" smtClean="0"/>
              <a:t>39</a:t>
            </a:fld>
            <a:endParaRPr lang="en-GB"/>
          </a:p>
        </p:txBody>
      </p:sp>
    </p:spTree>
    <p:extLst>
      <p:ext uri="{BB962C8B-B14F-4D97-AF65-F5344CB8AC3E}">
        <p14:creationId xmlns:p14="http://schemas.microsoft.com/office/powerpoint/2010/main" val="242552266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7909561" y="4314328"/>
            <a:ext cx="2910840" cy="374642"/>
          </a:xfrm>
        </p:spPr>
        <p:txBody>
          <a:bodyPr/>
          <a:lstStyle/>
          <a:p>
            <a:fld id="{6AD6EE87-EBD5-4F12-A48A-63ACA297AC8F}" type="datetimeFigureOut">
              <a:rPr lang="en-US" smtClean="0"/>
              <a:t>2/28/2024</a:t>
            </a:fld>
            <a:endParaRPr lang="en-US"/>
          </a:p>
        </p:txBody>
      </p:sp>
      <p:sp>
        <p:nvSpPr>
          <p:cNvPr id="5" name="Footer Placeholder 4"/>
          <p:cNvSpPr>
            <a:spLocks noGrp="1"/>
          </p:cNvSpPr>
          <p:nvPr>
            <p:ph type="ftr" sz="quarter" idx="11"/>
          </p:nvPr>
        </p:nvSpPr>
        <p:spPr>
          <a:xfrm>
            <a:off x="1371600" y="4323845"/>
            <a:ext cx="6400800" cy="365125"/>
          </a:xfrm>
        </p:spPr>
        <p:txBody>
          <a:bodyPr/>
          <a:lstStyle/>
          <a:p>
            <a:endParaRPr lang="en-US"/>
          </a:p>
        </p:txBody>
      </p:sp>
      <p:sp>
        <p:nvSpPr>
          <p:cNvPr id="6" name="Slide Number Placeholder 5"/>
          <p:cNvSpPr>
            <a:spLocks noGrp="1"/>
          </p:cNvSpPr>
          <p:nvPr>
            <p:ph type="sldNum" sz="quarter" idx="12"/>
          </p:nvPr>
        </p:nvSpPr>
        <p:spPr>
          <a:xfrm>
            <a:off x="8077200" y="1430866"/>
            <a:ext cx="2743200" cy="365125"/>
          </a:xfrm>
        </p:spPr>
        <p:txBody>
          <a:bodyPr/>
          <a:lstStyle/>
          <a:p>
            <a:fld id="{4FAB73BC-B049-4115-A692-8D63A059BFB8}" type="slidenum">
              <a:rPr lang="en-US" smtClean="0"/>
              <a:t>‹#›</a:t>
            </a:fld>
            <a:endParaRPr lang="en-US"/>
          </a:p>
        </p:txBody>
      </p:sp>
    </p:spTree>
    <p:extLst>
      <p:ext uri="{BB962C8B-B14F-4D97-AF65-F5344CB8AC3E}">
        <p14:creationId xmlns:p14="http://schemas.microsoft.com/office/powerpoint/2010/main" val="194906314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5D3794B-289A-4A80-97D7-111025398D45}" type="datetimeFigureOut">
              <a:rPr lang="en-US" smtClean="0"/>
              <a:t>2/28/2024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a:p>
        </p:txBody>
      </p:sp>
    </p:spTree>
    <p:extLst>
      <p:ext uri="{BB962C8B-B14F-4D97-AF65-F5344CB8AC3E}">
        <p14:creationId xmlns:p14="http://schemas.microsoft.com/office/powerpoint/2010/main" val="421550246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5A61015F-7CC6-4D0A-9D87-873EA4C304CC}" type="datetimeFigureOut">
              <a:rPr lang="en-US" smtClean="0"/>
              <a:t>2/28/2024</a:t>
            </a:fld>
            <a:endParaRPr lang="en-US"/>
          </a:p>
        </p:txBody>
      </p:sp>
      <p:sp>
        <p:nvSpPr>
          <p:cNvPr id="5" name="Footer Placeholder 4"/>
          <p:cNvSpPr>
            <a:spLocks noGrp="1"/>
          </p:cNvSpPr>
          <p:nvPr>
            <p:ph type="ftr" sz="quarter" idx="11"/>
          </p:nvPr>
        </p:nvSpPr>
        <p:spPr>
          <a:xfrm>
            <a:off x="685800" y="381001"/>
            <a:ext cx="6991492" cy="364065"/>
          </a:xfrm>
        </p:spPr>
        <p:txBody>
          <a:bodyPr/>
          <a:lstStyle/>
          <a:p>
            <a:endParaRPr lang="en-US"/>
          </a:p>
        </p:txBody>
      </p:sp>
      <p:sp>
        <p:nvSpPr>
          <p:cNvPr id="6" name="Slide Number Placeholder 5"/>
          <p:cNvSpPr>
            <a:spLocks noGrp="1"/>
          </p:cNvSpPr>
          <p:nvPr>
            <p:ph type="sldNum" sz="quarter" idx="12"/>
          </p:nvPr>
        </p:nvSpPr>
        <p:spPr>
          <a:xfrm>
            <a:off x="10862452" y="381000"/>
            <a:ext cx="643748" cy="365125"/>
          </a:xfrm>
        </p:spPr>
        <p:txBody>
          <a:bodyPr/>
          <a:lstStyle/>
          <a:p>
            <a:fld id="{4FAB73BC-B049-4115-A692-8D63A059BFB8}" type="slidenum">
              <a:rPr lang="en-US" smtClean="0"/>
              <a:t>‹#›</a:t>
            </a:fld>
            <a:endParaRPr lang="en-US"/>
          </a:p>
        </p:txBody>
      </p:sp>
    </p:spTree>
    <p:extLst>
      <p:ext uri="{BB962C8B-B14F-4D97-AF65-F5344CB8AC3E}">
        <p14:creationId xmlns:p14="http://schemas.microsoft.com/office/powerpoint/2010/main" val="373549949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85800" y="2194559"/>
            <a:ext cx="5334000" cy="40241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2194559"/>
            <a:ext cx="5334000" cy="40241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3C6A301-0538-44EC-B09D-202E1042A48B}" type="datetimeFigureOut">
              <a:rPr lang="en-US" smtClean="0"/>
              <a:t>2/28/2024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a:p>
        </p:txBody>
      </p:sp>
    </p:spTree>
    <p:extLst>
      <p:ext uri="{BB962C8B-B14F-4D97-AF65-F5344CB8AC3E}">
        <p14:creationId xmlns:p14="http://schemas.microsoft.com/office/powerpoint/2010/main" val="163828235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D789574A-8875-45EF-8EA2-3CAA0F7ABC4C}" type="datetimeFigureOut">
              <a:rPr lang="en-US" smtClean="0"/>
              <a:t>2/28/2024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FAB73BC-B049-4115-A692-8D63A059BFB8}" type="slidenum">
              <a:rPr lang="en-US" smtClean="0"/>
              <a:t>‹#›</a:t>
            </a:fld>
            <a:endParaRPr lang="en-US"/>
          </a:p>
        </p:txBody>
      </p:sp>
    </p:spTree>
    <p:extLst>
      <p:ext uri="{BB962C8B-B14F-4D97-AF65-F5344CB8AC3E}">
        <p14:creationId xmlns:p14="http://schemas.microsoft.com/office/powerpoint/2010/main" val="413054796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67EF4D4C-5367-4C26-9E2B-D8088D7FCA81}" type="datetimeFigureOut">
              <a:rPr lang="en-US" smtClean="0"/>
              <a:t>2/28/2024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FAB73BC-B049-4115-A692-8D63A059BFB8}" type="slidenum">
              <a:rPr lang="en-US" smtClean="0"/>
              <a:t>‹#›</a:t>
            </a:fld>
            <a:endParaRPr lang="en-US"/>
          </a:p>
        </p:txBody>
      </p:sp>
    </p:spTree>
    <p:extLst>
      <p:ext uri="{BB962C8B-B14F-4D97-AF65-F5344CB8AC3E}">
        <p14:creationId xmlns:p14="http://schemas.microsoft.com/office/powerpoint/2010/main" val="198959092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6E91E96-98B0-4413-9547-46F3504108EF}" type="datetimeFigureOut">
              <a:rPr lang="en-US" smtClean="0"/>
              <a:t>2/28/2024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FAB73BC-B049-4115-A692-8D63A059BFB8}" type="slidenum">
              <a:rPr lang="en-US" smtClean="0"/>
              <a:t>‹#›</a:t>
            </a:fld>
            <a:endParaRPr lang="en-US"/>
          </a:p>
        </p:txBody>
      </p:sp>
    </p:spTree>
    <p:extLst>
      <p:ext uri="{BB962C8B-B14F-4D97-AF65-F5344CB8AC3E}">
        <p14:creationId xmlns:p14="http://schemas.microsoft.com/office/powerpoint/2010/main" val="244434750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p>
        </p:txBody>
      </p:sp>
      <p:sp>
        <p:nvSpPr>
          <p:cNvPr id="3" name="Content Placeholder 2"/>
          <p:cNvSpPr>
            <a:spLocks noGrp="1"/>
          </p:cNvSpPr>
          <p:nvPr>
            <p:ph idx="1"/>
          </p:nvPr>
        </p:nvSpPr>
        <p:spPr>
          <a:xfrm>
            <a:off x="4995582" y="746759"/>
            <a:ext cx="6510618" cy="5471925"/>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5C68B11-C5A8-448C-8CE9-B1A273C79CFC}" type="datetimeFigureOut">
              <a:rPr lang="en-US" smtClean="0"/>
              <a:t>2/28/2024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a:p>
        </p:txBody>
      </p:sp>
    </p:spTree>
    <p:extLst>
      <p:ext uri="{BB962C8B-B14F-4D97-AF65-F5344CB8AC3E}">
        <p14:creationId xmlns:p14="http://schemas.microsoft.com/office/powerpoint/2010/main" val="182619025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7616CA0-919D-4A49-9C8A-62FDFB3A5183}" type="datetimeFigureOut">
              <a:rPr lang="en-US" smtClean="0"/>
              <a:t>2/28/2024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67E5644-1E61-4311-A31E-84CB9C7AA8A9}" type="slidenum">
              <a:rPr lang="en-US" smtClean="0"/>
              <a:t>‹#›</a:t>
            </a:fld>
            <a:endParaRPr lang="en-US"/>
          </a:p>
        </p:txBody>
      </p:sp>
    </p:spTree>
    <p:extLst>
      <p:ext uri="{BB962C8B-B14F-4D97-AF65-F5344CB8AC3E}">
        <p14:creationId xmlns:p14="http://schemas.microsoft.com/office/powerpoint/2010/main" val="71690941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0298CD5-6C1E-4009-B41F-6DF62E31D3BE}" type="datetimeFigureOut">
              <a:rPr lang="en-US" smtClean="0"/>
              <a:pPr/>
              <a:t>2/28/2024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248579411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9" name="Picture 8"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90298CD5-6C1E-4009-B41F-6DF62E31D3BE}" type="datetimeFigureOut">
              <a:rPr lang="en-US" smtClean="0"/>
              <a:pPr/>
              <a:t>2/28/2024</a:t>
            </a:fld>
            <a:endParaRPr lang="en-US"/>
          </a:p>
        </p:txBody>
      </p:sp>
      <p:sp>
        <p:nvSpPr>
          <p:cNvPr id="6" name="Footer Placeholder 5"/>
          <p:cNvSpPr>
            <a:spLocks noGrp="1"/>
          </p:cNvSpPr>
          <p:nvPr>
            <p:ph type="ftr" sz="quarter" idx="11"/>
          </p:nvPr>
        </p:nvSpPr>
        <p:spPr>
          <a:xfrm>
            <a:off x="685800" y="379941"/>
            <a:ext cx="6991492" cy="365125"/>
          </a:xfrm>
        </p:spPr>
        <p:txBody>
          <a:bodyPr/>
          <a:lstStyle/>
          <a:p>
            <a:endParaRPr lang="en-US"/>
          </a:p>
        </p:txBody>
      </p:sp>
      <p:sp>
        <p:nvSpPr>
          <p:cNvPr id="7" name="Slide Number Placeholder 6"/>
          <p:cNvSpPr>
            <a:spLocks noGrp="1"/>
          </p:cNvSpPr>
          <p:nvPr>
            <p:ph type="sldNum" sz="quarter" idx="12"/>
          </p:nvPr>
        </p:nvSpPr>
        <p:spPr>
          <a:xfrm>
            <a:off x="10862452" y="381000"/>
            <a:ext cx="643748" cy="365125"/>
          </a:xfrm>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43144435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1" name="Picture 10"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90298CD5-6C1E-4009-B41F-6DF62E31D3BE}" type="datetimeFigureOut">
              <a:rPr lang="en-US" smtClean="0"/>
              <a:pPr/>
              <a:t>2/28/2024</a:t>
            </a:fld>
            <a:endParaRPr lang="en-US"/>
          </a:p>
        </p:txBody>
      </p:sp>
      <p:sp>
        <p:nvSpPr>
          <p:cNvPr id="6" name="Footer Placeholder 5"/>
          <p:cNvSpPr>
            <a:spLocks noGrp="1"/>
          </p:cNvSpPr>
          <p:nvPr>
            <p:ph type="ftr" sz="quarter" idx="11"/>
          </p:nvPr>
        </p:nvSpPr>
        <p:spPr>
          <a:xfrm>
            <a:off x="685800" y="379941"/>
            <a:ext cx="6991492" cy="365125"/>
          </a:xfrm>
        </p:spPr>
        <p:txBody>
          <a:bodyPr/>
          <a:lstStyle/>
          <a:p>
            <a:endParaRPr lang="en-US"/>
          </a:p>
        </p:txBody>
      </p:sp>
      <p:sp>
        <p:nvSpPr>
          <p:cNvPr id="7" name="Slide Number Placeholder 6"/>
          <p:cNvSpPr>
            <a:spLocks noGrp="1"/>
          </p:cNvSpPr>
          <p:nvPr>
            <p:ph type="sldNum" sz="quarter" idx="12"/>
          </p:nvPr>
        </p:nvSpPr>
        <p:spPr>
          <a:xfrm>
            <a:off x="10862452" y="381000"/>
            <a:ext cx="643748" cy="365125"/>
          </a:xfrm>
        </p:spPr>
        <p:txBody>
          <a:bodyPr/>
          <a:lstStyle/>
          <a:p>
            <a:fld id="{4FAB73BC-B049-4115-A692-8D63A059BFB8}" type="slidenum">
              <a:rPr lang="en-US" smtClean="0"/>
              <a:pPr/>
              <a:t>‹#›</a:t>
            </a:fld>
            <a:endParaRPr lang="en-US"/>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a:solidFill>
                  <a:schemeClr val="tx1"/>
                </a:solidFill>
                <a:effectLst/>
              </a:rPr>
              <a:t>”</a:t>
            </a:r>
          </a:p>
        </p:txBody>
      </p:sp>
    </p:spTree>
    <p:extLst>
      <p:ext uri="{BB962C8B-B14F-4D97-AF65-F5344CB8AC3E}">
        <p14:creationId xmlns:p14="http://schemas.microsoft.com/office/powerpoint/2010/main" val="258103985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90298CD5-6C1E-4009-B41F-6DF62E31D3BE}" type="datetimeFigureOut">
              <a:rPr lang="en-US" smtClean="0"/>
              <a:pPr/>
              <a:t>2/28/2024</a:t>
            </a:fld>
            <a:endParaRPr lang="en-US"/>
          </a:p>
        </p:txBody>
      </p:sp>
      <p:sp>
        <p:nvSpPr>
          <p:cNvPr id="6" name="Footer Placeholder 5"/>
          <p:cNvSpPr>
            <a:spLocks noGrp="1"/>
          </p:cNvSpPr>
          <p:nvPr>
            <p:ph type="ftr" sz="quarter" idx="11"/>
          </p:nvPr>
        </p:nvSpPr>
        <p:spPr>
          <a:xfrm>
            <a:off x="685800" y="378883"/>
            <a:ext cx="6991492" cy="365125"/>
          </a:xfrm>
        </p:spPr>
        <p:txBody>
          <a:bodyPr/>
          <a:lstStyle/>
          <a:p>
            <a:endParaRPr lang="en-US"/>
          </a:p>
        </p:txBody>
      </p:sp>
      <p:sp>
        <p:nvSpPr>
          <p:cNvPr id="7" name="Slide Number Placeholder 6"/>
          <p:cNvSpPr>
            <a:spLocks noGrp="1"/>
          </p:cNvSpPr>
          <p:nvPr>
            <p:ph type="sldNum" sz="quarter" idx="12"/>
          </p:nvPr>
        </p:nvSpPr>
        <p:spPr>
          <a:xfrm>
            <a:off x="10862452" y="381000"/>
            <a:ext cx="643748" cy="365125"/>
          </a:xfrm>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402295074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90298CD5-6C1E-4009-B41F-6DF62E31D3BE}" type="datetimeFigureOut">
              <a:rPr lang="en-US" smtClean="0"/>
              <a:pPr/>
              <a:t>2/28/2024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66144835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90298CD5-6C1E-4009-B41F-6DF62E31D3BE}" type="datetimeFigureOut">
              <a:rPr lang="en-US" smtClean="0"/>
              <a:pPr/>
              <a:t>2/28/2024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361305758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CD73815-2707-4475-8F1A-B873CB631BB4}" type="datetimeFigureOut">
              <a:rPr lang="en-US" smtClean="0"/>
              <a:t>2/28/2024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a:p>
        </p:txBody>
      </p:sp>
    </p:spTree>
    <p:extLst>
      <p:ext uri="{BB962C8B-B14F-4D97-AF65-F5344CB8AC3E}">
        <p14:creationId xmlns:p14="http://schemas.microsoft.com/office/powerpoint/2010/main" val="394373852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9" name="Picture 8"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2A4AFB99-0EAB-4182-AFF8-E214C82A68F6}" type="datetimeFigureOut">
              <a:rPr lang="en-US" smtClean="0"/>
              <a:t>2/28/2024</a:t>
            </a:fld>
            <a:endParaRPr lang="en-US"/>
          </a:p>
        </p:txBody>
      </p:sp>
      <p:sp>
        <p:nvSpPr>
          <p:cNvPr id="5" name="Footer Placeholder 4"/>
          <p:cNvSpPr>
            <a:spLocks noGrp="1"/>
          </p:cNvSpPr>
          <p:nvPr>
            <p:ph type="ftr" sz="quarter" idx="11"/>
          </p:nvPr>
        </p:nvSpPr>
        <p:spPr>
          <a:xfrm>
            <a:off x="685800" y="381000"/>
            <a:ext cx="6991492" cy="365125"/>
          </a:xfrm>
        </p:spPr>
        <p:txBody>
          <a:bodyPr/>
          <a:lstStyle/>
          <a:p>
            <a:endParaRPr lang="en-US"/>
          </a:p>
        </p:txBody>
      </p:sp>
      <p:sp>
        <p:nvSpPr>
          <p:cNvPr id="6" name="Slide Number Placeholder 5"/>
          <p:cNvSpPr>
            <a:spLocks noGrp="1"/>
          </p:cNvSpPr>
          <p:nvPr>
            <p:ph type="sldNum" sz="quarter" idx="12"/>
          </p:nvPr>
        </p:nvSpPr>
        <p:spPr>
          <a:xfrm>
            <a:off x="10862452" y="381000"/>
            <a:ext cx="643748" cy="365125"/>
          </a:xfrm>
        </p:spPr>
        <p:txBody>
          <a:bodyPr/>
          <a:lstStyle/>
          <a:p>
            <a:fld id="{4FAB73BC-B049-4115-A692-8D63A059BFB8}" type="slidenum">
              <a:rPr lang="en-US" smtClean="0"/>
              <a:t>‹#›</a:t>
            </a:fld>
            <a:endParaRPr lang="en-US"/>
          </a:p>
        </p:txBody>
      </p:sp>
    </p:spTree>
    <p:extLst>
      <p:ext uri="{BB962C8B-B14F-4D97-AF65-F5344CB8AC3E}">
        <p14:creationId xmlns:p14="http://schemas.microsoft.com/office/powerpoint/2010/main" val="58585947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C2-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90298CD5-6C1E-4009-B41F-6DF62E31D3BE}" type="datetimeFigureOut">
              <a:rPr lang="en-US" smtClean="0"/>
              <a:pPr/>
              <a:t>2/28/2024</a:t>
            </a:fld>
            <a:endParaRPr lang="en-US"/>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FAB73BC-B049-4115-A692-8D63A059BFB8}" type="slidenum">
              <a:rPr lang="en-US" smtClean="0"/>
              <a:pPr/>
              <a:t>‹#›</a:t>
            </a:fld>
            <a:endParaRPr lang="en-US"/>
          </a:p>
        </p:txBody>
      </p:sp>
    </p:spTree>
    <p:extLst>
      <p:ext uri="{BB962C8B-B14F-4D97-AF65-F5344CB8AC3E}">
        <p14:creationId xmlns:p14="http://schemas.microsoft.com/office/powerpoint/2010/main" val="3048417795"/>
      </p:ext>
    </p:extLst>
  </p:cSld>
  <p:clrMap bg1="lt1" tx1="dk1" bg2="lt2" tx2="dk2" accent1="accent1" accent2="accent2" accent3="accent3" accent4="accent4" accent5="accent5" accent6="accent6" hlink="hlink" folHlink="folHlink"/>
  <p:sldLayoutIdLst>
    <p:sldLayoutId id="2147483692" r:id="rId1"/>
    <p:sldLayoutId id="2147483693" r:id="rId2"/>
    <p:sldLayoutId id="2147483694" r:id="rId3"/>
    <p:sldLayoutId id="2147483695" r:id="rId4"/>
    <p:sldLayoutId id="2147483696" r:id="rId5"/>
    <p:sldLayoutId id="2147483697" r:id="rId6"/>
    <p:sldLayoutId id="2147483698" r:id="rId7"/>
    <p:sldLayoutId id="2147483699" r:id="rId8"/>
    <p:sldLayoutId id="2147483700" r:id="rId9"/>
    <p:sldLayoutId id="2147483701" r:id="rId10"/>
    <p:sldLayoutId id="2147483702" r:id="rId11"/>
    <p:sldLayoutId id="2147483703" r:id="rId12"/>
    <p:sldLayoutId id="2147483704" r:id="rId13"/>
    <p:sldLayoutId id="2147483705" r:id="rId14"/>
    <p:sldLayoutId id="2147483706" r:id="rId15"/>
    <p:sldLayoutId id="2147483707" r:id="rId16"/>
    <p:sldLayoutId id="2147483708" r:id="rId17"/>
  </p:sldLayoutIdLst>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thesleepcharity.org.uk/information-support/children/"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slideLayout" Target="../slideLayouts/slideLayout2.xml"/><Relationship Id="rId1" Type="http://schemas.openxmlformats.org/officeDocument/2006/relationships/video" Target="https://www.youtube.com/embed/eb5fBmc_wz8?feature=oembed"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s://thesleepcharity.org.uk/our-courses/" TargetMode="External"/><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hyperlink" Target="https://www.nspcc.org.uk/keeping-children-safe/"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7.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hyperlink" Target="https://www.dogduckandcat.co.uk/parent-carer-guardian"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1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 Id="rId4" Type="http://schemas.openxmlformats.org/officeDocument/2006/relationships/image" Target="../media/image30.jpe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1.jpeg"/></Relationships>
</file>

<file path=ppt/slides/_rels/slide21.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slideLayout" Target="../slideLayouts/slideLayout7.xml"/><Relationship Id="rId1" Type="http://schemas.openxmlformats.org/officeDocument/2006/relationships/video" Target="https://www.youtube.com/embed/IbtPS421MCg?feature=oembed"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slideLayout" Target="../slideLayouts/slideLayout7.xml"/><Relationship Id="rId1" Type="http://schemas.openxmlformats.org/officeDocument/2006/relationships/video" Target="https://www.youtube.com/embed/30VMIEmA114?feature=oembed"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4.jpeg"/></Relationships>
</file>

<file path=ppt/slides/_rels/slide24.xml.rels><?xml version="1.0" encoding="UTF-8" standalone="yes"?>
<Relationships xmlns="http://schemas.openxmlformats.org/package/2006/relationships"><Relationship Id="rId3" Type="http://schemas.openxmlformats.org/officeDocument/2006/relationships/hyperlink" Target="https://www.youngminds.org.uk/parent/" TargetMode="External"/><Relationship Id="rId2" Type="http://schemas.openxmlformats.org/officeDocument/2006/relationships/slideLayout" Target="../slideLayouts/slideLayout7.xml"/><Relationship Id="rId1" Type="http://schemas.openxmlformats.org/officeDocument/2006/relationships/video" Target="https://www.youtube.com/embed/lb2iypPgR98?feature=oembed" TargetMode="External"/><Relationship Id="rId4" Type="http://schemas.openxmlformats.org/officeDocument/2006/relationships/image" Target="../media/image35.jpeg"/></Relationships>
</file>

<file path=ppt/slides/_rels/slide2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slideLayout" Target="../slideLayouts/slideLayout7.xml"/><Relationship Id="rId1" Type="http://schemas.openxmlformats.org/officeDocument/2006/relationships/video" Target="https://www.youtube.com/embed/8ZpMS4czrLU?feature=oembed" TargetMode="External"/></Relationships>
</file>

<file path=ppt/slides/_rels/slide29.xml.rels><?xml version="1.0" encoding="UTF-8" standalone="yes"?>
<Relationships xmlns="http://schemas.openxmlformats.org/package/2006/relationships"><Relationship Id="rId3" Type="http://schemas.openxmlformats.org/officeDocument/2006/relationships/hyperlink" Target="https://edportals.solihull.gov.uk/Synergy/Live/SynergyWeb/Solihull_Childcare/" TargetMode="External"/><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hyperlink" Target="https://www.solihull.gov.uk/children-and-family-support/parenting-support" TargetMode="External"/><Relationship Id="rId2" Type="http://schemas.openxmlformats.org/officeDocument/2006/relationships/image" Target="../media/image41.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hyperlink" Target="https://www.solgrid.org.uk/fivetothrive/" TargetMode="External"/><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7.xml"/><Relationship Id="rId4" Type="http://schemas.openxmlformats.org/officeDocument/2006/relationships/hyperlink" Target="https://www.solihull.gov.uk/children-and-family-support/parenting-support/online-courses" TargetMode="External"/></Relationships>
</file>

<file path=ppt/slides/_rels/slide33.xml.rels><?xml version="1.0" encoding="UTF-8" standalone="yes"?>
<Relationships xmlns="http://schemas.openxmlformats.org/package/2006/relationships"><Relationship Id="rId3" Type="http://schemas.openxmlformats.org/officeDocument/2006/relationships/hyperlink" Target="https://www.solihull.gov.uk/children-and-family-support/parenting-support/being-a-parent" TargetMode="External"/><Relationship Id="rId2" Type="http://schemas.openxmlformats.org/officeDocument/2006/relationships/image" Target="../media/image45.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slideLayout" Target="../slideLayouts/slideLayout7.xml"/><Relationship Id="rId1" Type="http://schemas.openxmlformats.org/officeDocument/2006/relationships/video" Target="https://www.youtube.com/embed/IkfEdhGSuBQ?feature=oembed" TargetMode="External"/></Relationships>
</file>

<file path=ppt/slides/_rels/slide35.xml.rels><?xml version="1.0" encoding="UTF-8" standalone="yes"?>
<Relationships xmlns="http://schemas.openxmlformats.org/package/2006/relationships"><Relationship Id="rId3" Type="http://schemas.openxmlformats.org/officeDocument/2006/relationships/hyperlink" Target="https://www.solihull.gov.uk/Children-and-family-support/parenting-support/mental-health-awareness-workshops" TargetMode="External"/><Relationship Id="rId2" Type="http://schemas.openxmlformats.org/officeDocument/2006/relationships/image" Target="../media/image47.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hyperlink" Target="https://www.solihull.gov.uk/children-and-family-support/parenting-support/understanding-your-child" TargetMode="External"/><Relationship Id="rId2" Type="http://schemas.openxmlformats.org/officeDocument/2006/relationships/image" Target="../media/image48.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hyperlink" Target="https://www.solihull.gov.uk/Children-and-family-support/parenting-support/autism-west-midlands-support" TargetMode="External"/><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hyperlink" Target="mailto:bsmhft.parenting@nhs.net" TargetMode="External"/><Relationship Id="rId2" Type="http://schemas.openxmlformats.org/officeDocument/2006/relationships/image" Target="../media/image50.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hyperlink" Target="mailto:office@damson-wood.solihull.sch.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77775" y="1193532"/>
            <a:ext cx="9448800" cy="2369475"/>
          </a:xfrm>
        </p:spPr>
        <p:txBody>
          <a:bodyPr>
            <a:noAutofit/>
          </a:bodyPr>
          <a:lstStyle/>
          <a:p>
            <a:r>
              <a:rPr lang="en-GB" b="1"/>
              <a:t>BEDTIME STORY INFORMATION EVENING</a:t>
            </a:r>
          </a:p>
        </p:txBody>
      </p:sp>
      <p:sp>
        <p:nvSpPr>
          <p:cNvPr id="3" name="Subtitle 2"/>
          <p:cNvSpPr>
            <a:spLocks noGrp="1"/>
          </p:cNvSpPr>
          <p:nvPr>
            <p:ph type="subTitle" idx="1"/>
          </p:nvPr>
        </p:nvSpPr>
        <p:spPr>
          <a:xfrm>
            <a:off x="2689626" y="4956161"/>
            <a:ext cx="4169490" cy="685800"/>
          </a:xfrm>
        </p:spPr>
        <p:txBody>
          <a:bodyPr>
            <a:normAutofit fontScale="92500"/>
          </a:bodyPr>
          <a:lstStyle/>
          <a:p>
            <a:r>
              <a:rPr lang="en-GB" sz="3600"/>
              <a:t>26</a:t>
            </a:r>
            <a:r>
              <a:rPr lang="en-GB" sz="3600" baseline="30000"/>
              <a:t>th</a:t>
            </a:r>
            <a:r>
              <a:rPr lang="en-GB" sz="3600"/>
              <a:t> February 2024</a:t>
            </a:r>
          </a:p>
        </p:txBody>
      </p:sp>
      <p:pic>
        <p:nvPicPr>
          <p:cNvPr id="4" name="Picture 3"/>
          <p:cNvPicPr/>
          <p:nvPr/>
        </p:nvPicPr>
        <p:blipFill>
          <a:blip r:embed="rId3" cstate="print">
            <a:extLst>
              <a:ext uri="{28A0092B-C50C-407E-A947-70E740481C1C}">
                <a14:useLocalDpi xmlns:a14="http://schemas.microsoft.com/office/drawing/2010/main" val="0"/>
              </a:ext>
            </a:extLst>
          </a:blip>
          <a:stretch>
            <a:fillRect/>
          </a:stretch>
        </p:blipFill>
        <p:spPr>
          <a:xfrm>
            <a:off x="8247782" y="509307"/>
            <a:ext cx="2308880" cy="2160000"/>
          </a:xfrm>
          <a:prstGeom prst="rect">
            <a:avLst/>
          </a:prstGeom>
        </p:spPr>
      </p:pic>
      <p:pic>
        <p:nvPicPr>
          <p:cNvPr id="5" name="Picture 2" descr="Glanhowy Primary School: Wellbeing - General Information and Resources"/>
          <p:cNvPicPr>
            <a:picLocks noChangeAspect="1" noChangeArrowheads="1"/>
          </p:cNvPicPr>
          <p:nvPr/>
        </p:nvPicPr>
        <p:blipFill rotWithShape="1">
          <a:blip r:embed="rId4">
            <a:extLst>
              <a:ext uri="{28A0092B-C50C-407E-A947-70E740481C1C}">
                <a14:useLocalDpi xmlns:a14="http://schemas.microsoft.com/office/drawing/2010/main" val="0"/>
              </a:ext>
            </a:extLst>
          </a:blip>
          <a:srcRect t="17033" b="11588"/>
          <a:stretch/>
        </p:blipFill>
        <p:spPr bwMode="auto">
          <a:xfrm>
            <a:off x="2841780" y="3563007"/>
            <a:ext cx="3369833" cy="13744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265321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20297" y="4260748"/>
            <a:ext cx="2961290" cy="1293028"/>
          </a:xfrm>
        </p:spPr>
        <p:txBody>
          <a:bodyPr>
            <a:normAutofit/>
          </a:bodyPr>
          <a:lstStyle/>
          <a:p>
            <a:r>
              <a:rPr lang="en-GB" sz="4200" b="1"/>
              <a:t>MRS HUME</a:t>
            </a:r>
          </a:p>
        </p:txBody>
      </p:sp>
      <p:pic>
        <p:nvPicPr>
          <p:cNvPr id="6" name="Picture 5"/>
          <p:cNvPicPr>
            <a:picLocks noChangeAspect="1"/>
          </p:cNvPicPr>
          <p:nvPr/>
        </p:nvPicPr>
        <p:blipFill rotWithShape="1">
          <a:blip r:embed="rId3">
            <a:extLst>
              <a:ext uri="{28A0092B-C50C-407E-A947-70E740481C1C}">
                <a14:useLocalDpi xmlns:a14="http://schemas.microsoft.com/office/drawing/2010/main" val="0"/>
              </a:ext>
            </a:extLst>
          </a:blip>
          <a:srcRect t="13019"/>
          <a:stretch/>
        </p:blipFill>
        <p:spPr>
          <a:xfrm>
            <a:off x="6300212" y="1223824"/>
            <a:ext cx="2881375" cy="3314699"/>
          </a:xfrm>
          <a:prstGeom prst="rect">
            <a:avLst/>
          </a:prstGeom>
        </p:spPr>
      </p:pic>
      <p:sp>
        <p:nvSpPr>
          <p:cNvPr id="8" name="Title 1"/>
          <p:cNvSpPr txBox="1">
            <a:spLocks/>
          </p:cNvSpPr>
          <p:nvPr/>
        </p:nvSpPr>
        <p:spPr>
          <a:xfrm>
            <a:off x="2898926" y="4260748"/>
            <a:ext cx="2892972" cy="1293028"/>
          </a:xfrm>
          <a:prstGeom prst="rect">
            <a:avLst/>
          </a:prstGeom>
        </p:spPr>
        <p:txBody>
          <a:bodyPr vert="horz" lIns="91440" tIns="45720" rIns="91440" bIns="45720" rtlCol="0" anchor="ctr">
            <a:normAutofit/>
          </a:bodyPr>
          <a:lst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a:lstStyle>
          <a:p>
            <a:r>
              <a:rPr lang="en-GB" sz="4200" b="1"/>
              <a:t>Mrs White</a:t>
            </a:r>
          </a:p>
        </p:txBody>
      </p:sp>
      <p:sp>
        <p:nvSpPr>
          <p:cNvPr id="5" name="Rectangle 4"/>
          <p:cNvSpPr/>
          <p:nvPr/>
        </p:nvSpPr>
        <p:spPr>
          <a:xfrm>
            <a:off x="2985678" y="5230610"/>
            <a:ext cx="2892972" cy="923330"/>
          </a:xfrm>
          <a:prstGeom prst="rect">
            <a:avLst/>
          </a:prstGeom>
        </p:spPr>
        <p:txBody>
          <a:bodyPr wrap="square">
            <a:spAutoFit/>
          </a:bodyPr>
          <a:lstStyle/>
          <a:p>
            <a:pPr algn="ctr"/>
            <a:r>
              <a:rPr lang="en-GB"/>
              <a:t>Mental Health and ASD Inclusion Support Practitioner</a:t>
            </a:r>
          </a:p>
        </p:txBody>
      </p:sp>
      <p:sp>
        <p:nvSpPr>
          <p:cNvPr id="9" name="Rectangle 8"/>
          <p:cNvSpPr/>
          <p:nvPr/>
        </p:nvSpPr>
        <p:spPr>
          <a:xfrm>
            <a:off x="6841136" y="5247506"/>
            <a:ext cx="1719612" cy="923330"/>
          </a:xfrm>
          <a:prstGeom prst="rect">
            <a:avLst/>
          </a:prstGeom>
        </p:spPr>
        <p:txBody>
          <a:bodyPr wrap="square">
            <a:spAutoFit/>
          </a:bodyPr>
          <a:lstStyle/>
          <a:p>
            <a:pPr algn="ctr"/>
            <a:r>
              <a:rPr lang="en-GB" err="1"/>
              <a:t>Headteacher</a:t>
            </a:r>
            <a:r>
              <a:rPr lang="en-GB"/>
              <a:t> and Interim </a:t>
            </a:r>
            <a:r>
              <a:rPr lang="en-GB" err="1"/>
              <a:t>SENCo</a:t>
            </a:r>
            <a:endParaRPr lang="en-GB"/>
          </a:p>
        </p:txBody>
      </p:sp>
      <p:pic>
        <p:nvPicPr>
          <p:cNvPr id="3" name="Picture 2" descr="A person wearing glasses and a lanyard&#10;&#10;Description automatically generated">
            <a:extLst>
              <a:ext uri="{FF2B5EF4-FFF2-40B4-BE49-F238E27FC236}">
                <a16:creationId xmlns:a16="http://schemas.microsoft.com/office/drawing/2014/main" id="{25788DBD-D062-8A1E-56C9-F4BAA19732F8}"/>
              </a:ext>
            </a:extLst>
          </p:cNvPr>
          <p:cNvPicPr>
            <a:picLocks noChangeAspect="1"/>
          </p:cNvPicPr>
          <p:nvPr/>
        </p:nvPicPr>
        <p:blipFill rotWithShape="1">
          <a:blip r:embed="rId4"/>
          <a:srcRect t="-10703" r="-389" b="10703"/>
          <a:stretch/>
        </p:blipFill>
        <p:spPr>
          <a:xfrm>
            <a:off x="2815590" y="853440"/>
            <a:ext cx="2903252" cy="3688084"/>
          </a:xfrm>
          <a:prstGeom prst="rect">
            <a:avLst/>
          </a:prstGeom>
        </p:spPr>
      </p:pic>
    </p:spTree>
    <p:extLst>
      <p:ext uri="{BB962C8B-B14F-4D97-AF65-F5344CB8AC3E}">
        <p14:creationId xmlns:p14="http://schemas.microsoft.com/office/powerpoint/2010/main" val="87339923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95600" y="72960"/>
            <a:ext cx="8610600" cy="1293028"/>
          </a:xfrm>
        </p:spPr>
        <p:txBody>
          <a:bodyPr/>
          <a:lstStyle/>
          <a:p>
            <a:r>
              <a:rPr lang="en-GB" b="1" dirty="0"/>
              <a:t>What is Wellbeing?</a:t>
            </a:r>
          </a:p>
        </p:txBody>
      </p:sp>
      <p:sp>
        <p:nvSpPr>
          <p:cNvPr id="3" name="Content Placeholder 2"/>
          <p:cNvSpPr>
            <a:spLocks noGrp="1"/>
          </p:cNvSpPr>
          <p:nvPr>
            <p:ph idx="1"/>
          </p:nvPr>
        </p:nvSpPr>
        <p:spPr>
          <a:xfrm>
            <a:off x="1978572" y="1054900"/>
            <a:ext cx="10820400" cy="4024125"/>
          </a:xfrm>
        </p:spPr>
        <p:txBody>
          <a:bodyPr>
            <a:normAutofit/>
          </a:bodyPr>
          <a:lstStyle/>
          <a:p>
            <a:pPr marL="0" indent="0" algn="ctr">
              <a:buNone/>
            </a:pPr>
            <a:r>
              <a:rPr lang="en-GB" sz="3600" i="1"/>
              <a:t>‘Learning and Growing Together’</a:t>
            </a:r>
          </a:p>
        </p:txBody>
      </p:sp>
      <p:pic>
        <p:nvPicPr>
          <p:cNvPr id="4" name="Picture 3"/>
          <p:cNvPicPr>
            <a:picLocks noChangeAspect="1"/>
          </p:cNvPicPr>
          <p:nvPr/>
        </p:nvPicPr>
        <p:blipFill>
          <a:blip r:embed="rId3"/>
          <a:stretch>
            <a:fillRect/>
          </a:stretch>
        </p:blipFill>
        <p:spPr>
          <a:xfrm>
            <a:off x="386310" y="1723893"/>
            <a:ext cx="5018579" cy="5023748"/>
          </a:xfrm>
          <a:prstGeom prst="rect">
            <a:avLst/>
          </a:prstGeom>
        </p:spPr>
      </p:pic>
      <p:sp>
        <p:nvSpPr>
          <p:cNvPr id="5" name="Rectangle 4"/>
          <p:cNvSpPr/>
          <p:nvPr/>
        </p:nvSpPr>
        <p:spPr>
          <a:xfrm>
            <a:off x="5665076" y="2513526"/>
            <a:ext cx="6096000" cy="3093154"/>
          </a:xfrm>
          <a:prstGeom prst="rect">
            <a:avLst/>
          </a:prstGeom>
        </p:spPr>
        <p:txBody>
          <a:bodyPr>
            <a:spAutoFit/>
          </a:bodyPr>
          <a:lstStyle/>
          <a:p>
            <a:pPr algn="ctr"/>
            <a:r>
              <a:rPr lang="en-US" sz="2500">
                <a:solidFill>
                  <a:srgbClr val="202124"/>
                </a:solidFill>
                <a:latin typeface="+mj-lt"/>
              </a:rPr>
              <a:t>‘Childhood wellbeing is multi-dimensional and should include dimensions of physical, emotional and social wellbeing; it should focus on the immediate lives of children but also consider their future lives.’</a:t>
            </a:r>
          </a:p>
          <a:p>
            <a:endParaRPr lang="en-US" sz="2500">
              <a:solidFill>
                <a:srgbClr val="202124"/>
              </a:solidFill>
              <a:latin typeface="+mj-lt"/>
            </a:endParaRPr>
          </a:p>
          <a:p>
            <a:pPr algn="r"/>
            <a:r>
              <a:rPr lang="en-US" sz="2000" i="1">
                <a:solidFill>
                  <a:srgbClr val="202124"/>
                </a:solidFill>
                <a:latin typeface="+mj-lt"/>
              </a:rPr>
              <a:t>Childhood Wellbeing: A Brief Overview, Gov.uk</a:t>
            </a:r>
            <a:endParaRPr lang="en-GB" sz="2000" i="1">
              <a:latin typeface="+mj-lt"/>
            </a:endParaRPr>
          </a:p>
        </p:txBody>
      </p:sp>
    </p:spTree>
    <p:extLst>
      <p:ext uri="{BB962C8B-B14F-4D97-AF65-F5344CB8AC3E}">
        <p14:creationId xmlns:p14="http://schemas.microsoft.com/office/powerpoint/2010/main" val="209003706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withEffect">
                                  <p:stCondLst>
                                    <p:cond delay="0"/>
                                  </p:stCondLst>
                                  <p:childTnLst>
                                    <p:animEffect transition="out" filter="fade">
                                      <p:cBhvr>
                                        <p:cTn id="6" dur="500" tmFilter="0, 0; .2, .5; .8, .5; 1, 0"/>
                                        <p:tgtEl>
                                          <p:spTgt spid="3">
                                            <p:txEl>
                                              <p:pRg st="0" end="0"/>
                                            </p:txEl>
                                          </p:spTgt>
                                        </p:tgtEl>
                                      </p:cBhvr>
                                    </p:animEffect>
                                    <p:animScale>
                                      <p:cBhvr>
                                        <p:cTn id="7" dur="250" autoRev="1" fill="hold"/>
                                        <p:tgtEl>
                                          <p:spTgt spid="3">
                                            <p:txEl>
                                              <p:pRg st="0" end="0"/>
                                            </p:txEl>
                                          </p:spTgt>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C0A6E0-D8D1-5D97-4BC9-0E22872D02CB}"/>
              </a:ext>
            </a:extLst>
          </p:cNvPr>
          <p:cNvSpPr>
            <a:spLocks noGrp="1"/>
          </p:cNvSpPr>
          <p:nvPr>
            <p:ph type="title"/>
          </p:nvPr>
        </p:nvSpPr>
        <p:spPr>
          <a:xfrm>
            <a:off x="2866845" y="419316"/>
            <a:ext cx="8610600" cy="1293028"/>
          </a:xfrm>
        </p:spPr>
        <p:txBody>
          <a:bodyPr/>
          <a:lstStyle/>
          <a:p>
            <a:r>
              <a:rPr lang="en-US" b="1" dirty="0"/>
              <a:t>What is wellbeing?</a:t>
            </a:r>
          </a:p>
        </p:txBody>
      </p:sp>
      <p:pic>
        <p:nvPicPr>
          <p:cNvPr id="4" name="Content Placeholder 3" descr="UK school pupils to learn about mental and physical well–being as part of  the new curriculum. - PTC Sports">
            <a:extLst>
              <a:ext uri="{FF2B5EF4-FFF2-40B4-BE49-F238E27FC236}">
                <a16:creationId xmlns:a16="http://schemas.microsoft.com/office/drawing/2014/main" id="{26F61C6E-F874-3F9B-9DA8-6B1F4CCFFE71}"/>
              </a:ext>
            </a:extLst>
          </p:cNvPr>
          <p:cNvPicPr>
            <a:picLocks noGrp="1" noChangeAspect="1"/>
          </p:cNvPicPr>
          <p:nvPr>
            <p:ph idx="1"/>
          </p:nvPr>
        </p:nvPicPr>
        <p:blipFill>
          <a:blip r:embed="rId2"/>
          <a:stretch>
            <a:fillRect/>
          </a:stretch>
        </p:blipFill>
        <p:spPr>
          <a:xfrm>
            <a:off x="2427180" y="1403171"/>
            <a:ext cx="7682695" cy="5447671"/>
          </a:xfrm>
        </p:spPr>
      </p:pic>
    </p:spTree>
    <p:extLst>
      <p:ext uri="{BB962C8B-B14F-4D97-AF65-F5344CB8AC3E}">
        <p14:creationId xmlns:p14="http://schemas.microsoft.com/office/powerpoint/2010/main" val="195079256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4961BEF-9115-4BC3-BD71-948E73ECA6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5F176EFE-6AAE-4400-9A04-46B3C450CC7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1"/>
          <p:cNvSpPr>
            <a:spLocks noGrp="1"/>
          </p:cNvSpPr>
          <p:nvPr>
            <p:ph type="title"/>
          </p:nvPr>
        </p:nvSpPr>
        <p:spPr>
          <a:xfrm>
            <a:off x="1131498" y="879258"/>
            <a:ext cx="4753466" cy="1293028"/>
          </a:xfrm>
        </p:spPr>
        <p:txBody>
          <a:bodyPr>
            <a:normAutofit/>
          </a:bodyPr>
          <a:lstStyle/>
          <a:p>
            <a:r>
              <a:rPr lang="en-GB" b="1"/>
              <a:t>Wellbeing</a:t>
            </a:r>
          </a:p>
        </p:txBody>
      </p:sp>
      <p:sp>
        <p:nvSpPr>
          <p:cNvPr id="3" name="Content Placeholder 2"/>
          <p:cNvSpPr>
            <a:spLocks noGrp="1"/>
          </p:cNvSpPr>
          <p:nvPr>
            <p:ph idx="1"/>
          </p:nvPr>
        </p:nvSpPr>
        <p:spPr>
          <a:xfrm>
            <a:off x="671424" y="1965668"/>
            <a:ext cx="4753466" cy="4051734"/>
          </a:xfrm>
        </p:spPr>
        <p:txBody>
          <a:bodyPr vert="horz" lIns="91440" tIns="45720" rIns="91440" bIns="45720" rtlCol="0" anchor="t">
            <a:noAutofit/>
          </a:bodyPr>
          <a:lstStyle/>
          <a:p>
            <a:r>
              <a:rPr lang="en-US" sz="2800" dirty="0"/>
              <a:t>Physical Wellbeing</a:t>
            </a:r>
          </a:p>
          <a:p>
            <a:pPr lvl="1"/>
            <a:r>
              <a:rPr lang="en-US" sz="2800" dirty="0"/>
              <a:t>Sleep</a:t>
            </a:r>
          </a:p>
          <a:p>
            <a:r>
              <a:rPr lang="en-US" sz="2800" dirty="0"/>
              <a:t>Social Wellbeing</a:t>
            </a:r>
          </a:p>
          <a:p>
            <a:pPr lvl="1"/>
            <a:r>
              <a:rPr lang="en-US" sz="2800" dirty="0"/>
              <a:t>Attendance</a:t>
            </a:r>
          </a:p>
          <a:p>
            <a:pPr lvl="1"/>
            <a:r>
              <a:rPr lang="en-US" sz="2800" dirty="0"/>
              <a:t>Staying Safe</a:t>
            </a:r>
          </a:p>
          <a:p>
            <a:r>
              <a:rPr lang="en-US" sz="2800" dirty="0"/>
              <a:t>Mental Wellbeing</a:t>
            </a:r>
          </a:p>
          <a:p>
            <a:pPr lvl="1"/>
            <a:r>
              <a:rPr lang="en-US" sz="2800" dirty="0"/>
              <a:t>Emotions</a:t>
            </a:r>
          </a:p>
          <a:p>
            <a:pPr lvl="1"/>
            <a:r>
              <a:rPr lang="en-US" sz="2800" dirty="0"/>
              <a:t>Learning</a:t>
            </a:r>
          </a:p>
          <a:p>
            <a:r>
              <a:rPr lang="en-US" sz="2800" dirty="0"/>
              <a:t>Parent Wellbeing</a:t>
            </a:r>
          </a:p>
        </p:txBody>
      </p:sp>
      <p:sp>
        <p:nvSpPr>
          <p:cNvPr id="13" name="Rounded Rectangle 14">
            <a:extLst>
              <a:ext uri="{FF2B5EF4-FFF2-40B4-BE49-F238E27FC236}">
                <a16:creationId xmlns:a16="http://schemas.microsoft.com/office/drawing/2014/main" id="{EE713A7D-B6F7-4EB6-BFD9-3CF384E588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5999" y="1066164"/>
            <a:ext cx="5305958" cy="5148371"/>
          </a:xfrm>
          <a:prstGeom prst="roundRect">
            <a:avLst>
              <a:gd name="adj" fmla="val 2403"/>
            </a:avLst>
          </a:prstGeom>
          <a:solidFill>
            <a:srgbClr val="FFFFFF"/>
          </a:solidFill>
          <a:ln>
            <a:noFill/>
          </a:ln>
          <a:effectLst>
            <a:innerShdw blurRad="114300">
              <a:srgbClr val="404040"/>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Children's Mental Health Week">
            <a:extLst>
              <a:ext uri="{FF2B5EF4-FFF2-40B4-BE49-F238E27FC236}">
                <a16:creationId xmlns:a16="http://schemas.microsoft.com/office/drawing/2014/main" id="{45E6AAAF-2045-3A5C-3D24-004E90E7F721}"/>
              </a:ext>
            </a:extLst>
          </p:cNvPr>
          <p:cNvPicPr>
            <a:picLocks noChangeAspect="1"/>
          </p:cNvPicPr>
          <p:nvPr/>
        </p:nvPicPr>
        <p:blipFill rotWithShape="1">
          <a:blip r:embed="rId4"/>
          <a:srcRect r="1" b="1632"/>
          <a:stretch/>
        </p:blipFill>
        <p:spPr>
          <a:xfrm>
            <a:off x="6407004" y="1336566"/>
            <a:ext cx="4683948" cy="4607567"/>
          </a:xfrm>
          <a:prstGeom prst="rect">
            <a:avLst/>
          </a:prstGeom>
        </p:spPr>
      </p:pic>
    </p:spTree>
    <p:extLst>
      <p:ext uri="{BB962C8B-B14F-4D97-AF65-F5344CB8AC3E}">
        <p14:creationId xmlns:p14="http://schemas.microsoft.com/office/powerpoint/2010/main" val="342054046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4BC5FDE-742F-4CD5-9802-0DCB8E7A12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a:extLst>
              <a:ext uri="{FF2B5EF4-FFF2-40B4-BE49-F238E27FC236}">
                <a16:creationId xmlns:a16="http://schemas.microsoft.com/office/drawing/2014/main" id="{B5A3490F-59A2-47B7-9BD7-2F932A559D1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1">
            <a:extLst>
              <a:ext uri="{FF2B5EF4-FFF2-40B4-BE49-F238E27FC236}">
                <a16:creationId xmlns:a16="http://schemas.microsoft.com/office/drawing/2014/main" id="{4C0091A9-59B6-6E9D-29F9-84D2436FE0B2}"/>
              </a:ext>
            </a:extLst>
          </p:cNvPr>
          <p:cNvSpPr>
            <a:spLocks noGrp="1"/>
          </p:cNvSpPr>
          <p:nvPr>
            <p:ph type="title"/>
          </p:nvPr>
        </p:nvSpPr>
        <p:spPr>
          <a:xfrm>
            <a:off x="5832894" y="-1435"/>
            <a:ext cx="5089536" cy="1293028"/>
          </a:xfrm>
        </p:spPr>
        <p:txBody>
          <a:bodyPr>
            <a:normAutofit/>
          </a:bodyPr>
          <a:lstStyle/>
          <a:p>
            <a:r>
              <a:rPr lang="en-US" sz="3200" b="1"/>
              <a:t>Physical Well-being</a:t>
            </a:r>
          </a:p>
        </p:txBody>
      </p:sp>
      <p:sp>
        <p:nvSpPr>
          <p:cNvPr id="3" name="Content Placeholder 2">
            <a:extLst>
              <a:ext uri="{FF2B5EF4-FFF2-40B4-BE49-F238E27FC236}">
                <a16:creationId xmlns:a16="http://schemas.microsoft.com/office/drawing/2014/main" id="{DC8B513A-9208-2A21-2BE3-D6AC47FE0EDD}"/>
              </a:ext>
            </a:extLst>
          </p:cNvPr>
          <p:cNvSpPr>
            <a:spLocks noGrp="1"/>
          </p:cNvSpPr>
          <p:nvPr>
            <p:ph idx="1"/>
          </p:nvPr>
        </p:nvSpPr>
        <p:spPr>
          <a:xfrm>
            <a:off x="340745" y="1888829"/>
            <a:ext cx="4054364" cy="4315479"/>
          </a:xfrm>
        </p:spPr>
        <p:txBody>
          <a:bodyPr vert="horz" lIns="91440" tIns="45720" rIns="91440" bIns="45720" rtlCol="0" anchor="t">
            <a:normAutofit/>
          </a:bodyPr>
          <a:lstStyle/>
          <a:p>
            <a:r>
              <a:rPr lang="en-US" sz="2400" dirty="0"/>
              <a:t>If children have the right physical foundations in place (eating, well sleeping well, exercising regularly), this will help contribute to positive mental health.</a:t>
            </a:r>
          </a:p>
        </p:txBody>
      </p:sp>
      <p:sp>
        <p:nvSpPr>
          <p:cNvPr id="13" name="Rounded Rectangle 14">
            <a:extLst>
              <a:ext uri="{FF2B5EF4-FFF2-40B4-BE49-F238E27FC236}">
                <a16:creationId xmlns:a16="http://schemas.microsoft.com/office/drawing/2014/main" id="{D6132709-FB08-4579-805D-77B0F718F8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6008" y="1066164"/>
            <a:ext cx="6765949" cy="5148371"/>
          </a:xfrm>
          <a:prstGeom prst="roundRect">
            <a:avLst>
              <a:gd name="adj" fmla="val 2403"/>
            </a:avLst>
          </a:prstGeom>
          <a:solidFill>
            <a:srgbClr val="FFFFFF"/>
          </a:solidFill>
          <a:ln>
            <a:noFill/>
          </a:ln>
          <a:effectLst>
            <a:innerShdw blurRad="114300">
              <a:srgbClr val="404040"/>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Boosting children's physical activity in school - GOV.UK">
            <a:extLst>
              <a:ext uri="{FF2B5EF4-FFF2-40B4-BE49-F238E27FC236}">
                <a16:creationId xmlns:a16="http://schemas.microsoft.com/office/drawing/2014/main" id="{D3677580-D20F-21E4-AD79-91E39BDFA964}"/>
              </a:ext>
            </a:extLst>
          </p:cNvPr>
          <p:cNvPicPr>
            <a:picLocks noChangeAspect="1"/>
          </p:cNvPicPr>
          <p:nvPr/>
        </p:nvPicPr>
        <p:blipFill>
          <a:blip r:embed="rId3"/>
          <a:stretch>
            <a:fillRect/>
          </a:stretch>
        </p:blipFill>
        <p:spPr>
          <a:xfrm>
            <a:off x="4955339" y="1595368"/>
            <a:ext cx="6127287" cy="4089963"/>
          </a:xfrm>
          <a:prstGeom prst="rect">
            <a:avLst/>
          </a:prstGeom>
        </p:spPr>
      </p:pic>
    </p:spTree>
    <p:extLst>
      <p:ext uri="{BB962C8B-B14F-4D97-AF65-F5344CB8AC3E}">
        <p14:creationId xmlns:p14="http://schemas.microsoft.com/office/powerpoint/2010/main" val="106503700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4D8CA14-5BFF-D16C-1D32-DAB2E2EC0402}"/>
              </a:ext>
            </a:extLst>
          </p:cNvPr>
          <p:cNvSpPr txBox="1"/>
          <p:nvPr/>
        </p:nvSpPr>
        <p:spPr>
          <a:xfrm>
            <a:off x="2539042" y="6305909"/>
            <a:ext cx="7128294"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hlinkClick r:id="rId3"/>
              </a:rPr>
              <a:t>https://thesleepcharity.org.uk/information-support/children/</a:t>
            </a:r>
            <a:r>
              <a:rPr lang="en-US" dirty="0"/>
              <a:t> </a:t>
            </a:r>
            <a:endParaRPr lang="en-US"/>
          </a:p>
        </p:txBody>
      </p:sp>
      <p:pic>
        <p:nvPicPr>
          <p:cNvPr id="5" name="Picture 4" descr="A screenshot of a website&#10;&#10;Description automatically generated">
            <a:extLst>
              <a:ext uri="{FF2B5EF4-FFF2-40B4-BE49-F238E27FC236}">
                <a16:creationId xmlns:a16="http://schemas.microsoft.com/office/drawing/2014/main" id="{3BF330C3-F9C6-F886-FC6C-9AB0979A10FF}"/>
              </a:ext>
            </a:extLst>
          </p:cNvPr>
          <p:cNvPicPr>
            <a:picLocks noChangeAspect="1"/>
          </p:cNvPicPr>
          <p:nvPr/>
        </p:nvPicPr>
        <p:blipFill>
          <a:blip r:embed="rId4"/>
          <a:stretch>
            <a:fillRect/>
          </a:stretch>
        </p:blipFill>
        <p:spPr>
          <a:xfrm>
            <a:off x="776377" y="1409212"/>
            <a:ext cx="10538604" cy="4758443"/>
          </a:xfrm>
          <a:prstGeom prst="rect">
            <a:avLst/>
          </a:prstGeom>
        </p:spPr>
      </p:pic>
      <p:sp>
        <p:nvSpPr>
          <p:cNvPr id="7" name="Title 1">
            <a:extLst>
              <a:ext uri="{FF2B5EF4-FFF2-40B4-BE49-F238E27FC236}">
                <a16:creationId xmlns:a16="http://schemas.microsoft.com/office/drawing/2014/main" id="{A4056FAF-2677-78DF-80BA-9CB64BD2E337}"/>
              </a:ext>
            </a:extLst>
          </p:cNvPr>
          <p:cNvSpPr>
            <a:spLocks noGrp="1"/>
          </p:cNvSpPr>
          <p:nvPr>
            <p:ph type="title"/>
          </p:nvPr>
        </p:nvSpPr>
        <p:spPr>
          <a:xfrm>
            <a:off x="5876026" y="185471"/>
            <a:ext cx="5089536" cy="1293028"/>
          </a:xfrm>
        </p:spPr>
        <p:txBody>
          <a:bodyPr>
            <a:normAutofit/>
          </a:bodyPr>
          <a:lstStyle/>
          <a:p>
            <a:r>
              <a:rPr lang="en-US" sz="3200" b="1" dirty="0"/>
              <a:t>SLEEP</a:t>
            </a:r>
            <a:endParaRPr lang="en-US" dirty="0"/>
          </a:p>
        </p:txBody>
      </p:sp>
    </p:spTree>
    <p:extLst>
      <p:ext uri="{BB962C8B-B14F-4D97-AF65-F5344CB8AC3E}">
        <p14:creationId xmlns:p14="http://schemas.microsoft.com/office/powerpoint/2010/main" val="83758506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1B1867-8856-E800-CEE0-87C1433B5A09}"/>
              </a:ext>
            </a:extLst>
          </p:cNvPr>
          <p:cNvSpPr>
            <a:spLocks noGrp="1"/>
          </p:cNvSpPr>
          <p:nvPr>
            <p:ph type="title"/>
          </p:nvPr>
        </p:nvSpPr>
        <p:spPr/>
        <p:txBody>
          <a:bodyPr/>
          <a:lstStyle/>
          <a:p>
            <a:r>
              <a:rPr lang="en-US" b="1" dirty="0"/>
              <a:t>The sleep Charity</a:t>
            </a:r>
          </a:p>
        </p:txBody>
      </p:sp>
      <p:pic>
        <p:nvPicPr>
          <p:cNvPr id="4" name="Content Placeholder 3" descr="A screenshot of a book&#10;&#10;Description automatically generated">
            <a:extLst>
              <a:ext uri="{FF2B5EF4-FFF2-40B4-BE49-F238E27FC236}">
                <a16:creationId xmlns:a16="http://schemas.microsoft.com/office/drawing/2014/main" id="{0F87208F-E35A-9E35-3D81-9DA8FBE1126B}"/>
              </a:ext>
            </a:extLst>
          </p:cNvPr>
          <p:cNvPicPr>
            <a:picLocks noGrp="1" noChangeAspect="1"/>
          </p:cNvPicPr>
          <p:nvPr>
            <p:ph idx="1"/>
          </p:nvPr>
        </p:nvPicPr>
        <p:blipFill>
          <a:blip r:embed="rId2"/>
          <a:stretch>
            <a:fillRect/>
          </a:stretch>
        </p:blipFill>
        <p:spPr>
          <a:xfrm>
            <a:off x="865558" y="2194560"/>
            <a:ext cx="10460883" cy="4024125"/>
          </a:xfrm>
        </p:spPr>
      </p:pic>
    </p:spTree>
    <p:extLst>
      <p:ext uri="{BB962C8B-B14F-4D97-AF65-F5344CB8AC3E}">
        <p14:creationId xmlns:p14="http://schemas.microsoft.com/office/powerpoint/2010/main" val="346262174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Dr Ranj top tips on creating the perfect bedroom for Children's Sleep">
            <a:hlinkClick r:id="" action="ppaction://media"/>
            <a:extLst>
              <a:ext uri="{FF2B5EF4-FFF2-40B4-BE49-F238E27FC236}">
                <a16:creationId xmlns:a16="http://schemas.microsoft.com/office/drawing/2014/main" id="{66AB65FB-868C-A212-5BAF-8734D3548BD2}"/>
              </a:ext>
            </a:extLst>
          </p:cNvPr>
          <p:cNvPicPr>
            <a:picLocks noRot="1" noChangeAspect="1"/>
          </p:cNvPicPr>
          <p:nvPr>
            <a:videoFile r:link="rId1"/>
          </p:nvPr>
        </p:nvPicPr>
        <p:blipFill>
          <a:blip r:embed="rId3"/>
          <a:stretch>
            <a:fillRect/>
          </a:stretch>
        </p:blipFill>
        <p:spPr>
          <a:xfrm>
            <a:off x="4972" y="-4313"/>
            <a:ext cx="12183643" cy="6866626"/>
          </a:xfrm>
          <a:prstGeom prst="rect">
            <a:avLst/>
          </a:prstGeom>
        </p:spPr>
      </p:pic>
    </p:spTree>
    <p:extLst>
      <p:ext uri="{BB962C8B-B14F-4D97-AF65-F5344CB8AC3E}">
        <p14:creationId xmlns:p14="http://schemas.microsoft.com/office/powerpoint/2010/main" val="419871873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994085-80D0-DE00-C566-9E9664E83470}"/>
              </a:ext>
            </a:extLst>
          </p:cNvPr>
          <p:cNvSpPr>
            <a:spLocks noGrp="1"/>
          </p:cNvSpPr>
          <p:nvPr>
            <p:ph type="title"/>
          </p:nvPr>
        </p:nvSpPr>
        <p:spPr>
          <a:xfrm>
            <a:off x="2866845" y="333052"/>
            <a:ext cx="8610600" cy="1293028"/>
          </a:xfrm>
        </p:spPr>
        <p:txBody>
          <a:bodyPr/>
          <a:lstStyle/>
          <a:p>
            <a:r>
              <a:rPr lang="en-US" b="1" dirty="0"/>
              <a:t>Sleep Workshops</a:t>
            </a:r>
          </a:p>
        </p:txBody>
      </p:sp>
      <p:pic>
        <p:nvPicPr>
          <p:cNvPr id="4" name="Content Placeholder 3" descr="A child sleeping on a pillow&#10;&#10;Description automatically generated">
            <a:extLst>
              <a:ext uri="{FF2B5EF4-FFF2-40B4-BE49-F238E27FC236}">
                <a16:creationId xmlns:a16="http://schemas.microsoft.com/office/drawing/2014/main" id="{D0F9DAA7-313D-73CF-9306-A88CBD07632C}"/>
              </a:ext>
            </a:extLst>
          </p:cNvPr>
          <p:cNvPicPr>
            <a:picLocks noGrp="1" noChangeAspect="1"/>
          </p:cNvPicPr>
          <p:nvPr>
            <p:ph idx="1"/>
          </p:nvPr>
        </p:nvPicPr>
        <p:blipFill>
          <a:blip r:embed="rId2"/>
          <a:stretch>
            <a:fillRect/>
          </a:stretch>
        </p:blipFill>
        <p:spPr>
          <a:xfrm>
            <a:off x="1766320" y="1518824"/>
            <a:ext cx="8659359" cy="4498577"/>
          </a:xfrm>
        </p:spPr>
      </p:pic>
      <p:sp>
        <p:nvSpPr>
          <p:cNvPr id="5" name="TextBox 4">
            <a:extLst>
              <a:ext uri="{FF2B5EF4-FFF2-40B4-BE49-F238E27FC236}">
                <a16:creationId xmlns:a16="http://schemas.microsoft.com/office/drawing/2014/main" id="{5AD5BD19-983B-B599-3753-5E25498CF581}"/>
              </a:ext>
            </a:extLst>
          </p:cNvPr>
          <p:cNvSpPr txBox="1"/>
          <p:nvPr/>
        </p:nvSpPr>
        <p:spPr>
          <a:xfrm>
            <a:off x="3904891" y="6234023"/>
            <a:ext cx="600686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hlinkClick r:id="rId3"/>
              </a:rPr>
              <a:t>https://thesleepcharity.org.uk/our-courses/</a:t>
            </a:r>
            <a:r>
              <a:rPr lang="en-US" dirty="0"/>
              <a:t> </a:t>
            </a:r>
            <a:endParaRPr lang="en-US"/>
          </a:p>
        </p:txBody>
      </p:sp>
    </p:spTree>
    <p:extLst>
      <p:ext uri="{BB962C8B-B14F-4D97-AF65-F5344CB8AC3E}">
        <p14:creationId xmlns:p14="http://schemas.microsoft.com/office/powerpoint/2010/main" val="270796807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F4BC5FDE-742F-4CD5-9802-0DCB8E7A12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B5A3490F-59A2-47B7-9BD7-2F932A559D1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1">
            <a:extLst>
              <a:ext uri="{FF2B5EF4-FFF2-40B4-BE49-F238E27FC236}">
                <a16:creationId xmlns:a16="http://schemas.microsoft.com/office/drawing/2014/main" id="{630038D6-70C5-2688-D236-1F5968D9889C}"/>
              </a:ext>
            </a:extLst>
          </p:cNvPr>
          <p:cNvSpPr>
            <a:spLocks noGrp="1"/>
          </p:cNvSpPr>
          <p:nvPr>
            <p:ph type="title"/>
          </p:nvPr>
        </p:nvSpPr>
        <p:spPr>
          <a:xfrm>
            <a:off x="196970" y="1292528"/>
            <a:ext cx="4068744" cy="1321782"/>
          </a:xfrm>
        </p:spPr>
        <p:txBody>
          <a:bodyPr>
            <a:normAutofit/>
          </a:bodyPr>
          <a:lstStyle/>
          <a:p>
            <a:r>
              <a:rPr lang="en-US" sz="3200" b="1" dirty="0"/>
              <a:t>Social Wellbeing</a:t>
            </a:r>
            <a:endParaRPr lang="en-US" sz="3200" dirty="0"/>
          </a:p>
        </p:txBody>
      </p:sp>
      <p:sp>
        <p:nvSpPr>
          <p:cNvPr id="8" name="Content Placeholder 7">
            <a:extLst>
              <a:ext uri="{FF2B5EF4-FFF2-40B4-BE49-F238E27FC236}">
                <a16:creationId xmlns:a16="http://schemas.microsoft.com/office/drawing/2014/main" id="{98B33B4D-F9BB-3634-EA53-9B85EC1A0D48}"/>
              </a:ext>
            </a:extLst>
          </p:cNvPr>
          <p:cNvSpPr>
            <a:spLocks noGrp="1"/>
          </p:cNvSpPr>
          <p:nvPr>
            <p:ph idx="1"/>
          </p:nvPr>
        </p:nvSpPr>
        <p:spPr>
          <a:xfrm>
            <a:off x="196971" y="2535810"/>
            <a:ext cx="4370666" cy="4027931"/>
          </a:xfrm>
        </p:spPr>
        <p:txBody>
          <a:bodyPr vert="horz" lIns="91440" tIns="45720" rIns="91440" bIns="45720" rtlCol="0" anchor="t">
            <a:normAutofit/>
          </a:bodyPr>
          <a:lstStyle/>
          <a:p>
            <a:r>
              <a:rPr lang="en-US" sz="2400" dirty="0"/>
              <a:t>Attendance Matters!</a:t>
            </a:r>
          </a:p>
          <a:p>
            <a:r>
              <a:rPr lang="en-US" sz="2400" dirty="0"/>
              <a:t>Not just about academic progress but also supports children's wellbeing through friendships, play and communication.</a:t>
            </a:r>
          </a:p>
          <a:p>
            <a:r>
              <a:rPr lang="en-US" sz="2400" dirty="0"/>
              <a:t>Children miss out on far more than just learning when then are absent from school.</a:t>
            </a:r>
          </a:p>
        </p:txBody>
      </p:sp>
      <p:sp>
        <p:nvSpPr>
          <p:cNvPr id="15" name="Rounded Rectangle 14">
            <a:extLst>
              <a:ext uri="{FF2B5EF4-FFF2-40B4-BE49-F238E27FC236}">
                <a16:creationId xmlns:a16="http://schemas.microsoft.com/office/drawing/2014/main" id="{D6132709-FB08-4579-805D-77B0F718F8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6008" y="1066164"/>
            <a:ext cx="6765949" cy="5148371"/>
          </a:xfrm>
          <a:prstGeom prst="roundRect">
            <a:avLst>
              <a:gd name="adj" fmla="val 2403"/>
            </a:avLst>
          </a:prstGeom>
          <a:solidFill>
            <a:srgbClr val="FFFFFF"/>
          </a:solidFill>
          <a:ln>
            <a:noFill/>
          </a:ln>
          <a:effectLst>
            <a:innerShdw blurRad="114300">
              <a:srgbClr val="404040"/>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descr="Wellbeing - Parkside Academy">
            <a:extLst>
              <a:ext uri="{FF2B5EF4-FFF2-40B4-BE49-F238E27FC236}">
                <a16:creationId xmlns:a16="http://schemas.microsoft.com/office/drawing/2014/main" id="{E4A6968A-48A9-0BCC-7D92-E24D1EE9A65D}"/>
              </a:ext>
            </a:extLst>
          </p:cNvPr>
          <p:cNvPicPr>
            <a:picLocks noChangeAspect="1"/>
          </p:cNvPicPr>
          <p:nvPr/>
        </p:nvPicPr>
        <p:blipFill>
          <a:blip r:embed="rId3"/>
          <a:stretch>
            <a:fillRect/>
          </a:stretch>
        </p:blipFill>
        <p:spPr>
          <a:xfrm>
            <a:off x="4955339" y="1472822"/>
            <a:ext cx="6127287" cy="4335055"/>
          </a:xfrm>
          <a:prstGeom prst="rect">
            <a:avLst/>
          </a:prstGeom>
        </p:spPr>
      </p:pic>
    </p:spTree>
    <p:extLst>
      <p:ext uri="{BB962C8B-B14F-4D97-AF65-F5344CB8AC3E}">
        <p14:creationId xmlns:p14="http://schemas.microsoft.com/office/powerpoint/2010/main" val="355050555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531840-D0AA-4DD6-095D-EC753D32C080}"/>
              </a:ext>
            </a:extLst>
          </p:cNvPr>
          <p:cNvSpPr>
            <a:spLocks noGrp="1"/>
          </p:cNvSpPr>
          <p:nvPr>
            <p:ph type="title"/>
          </p:nvPr>
        </p:nvSpPr>
        <p:spPr>
          <a:xfrm>
            <a:off x="-271636" y="879392"/>
            <a:ext cx="6832600" cy="1293028"/>
          </a:xfrm>
        </p:spPr>
        <p:txBody>
          <a:bodyPr>
            <a:normAutofit/>
          </a:bodyPr>
          <a:lstStyle/>
          <a:p>
            <a:r>
              <a:rPr lang="en-US" b="1"/>
              <a:t>Staying Safe</a:t>
            </a:r>
          </a:p>
        </p:txBody>
      </p:sp>
      <p:sp>
        <p:nvSpPr>
          <p:cNvPr id="3" name="Content Placeholder 2">
            <a:extLst>
              <a:ext uri="{FF2B5EF4-FFF2-40B4-BE49-F238E27FC236}">
                <a16:creationId xmlns:a16="http://schemas.microsoft.com/office/drawing/2014/main" id="{17CC444F-AE3C-59E7-D4B0-8C48DBAC0B34}"/>
              </a:ext>
            </a:extLst>
          </p:cNvPr>
          <p:cNvSpPr>
            <a:spLocks noGrp="1"/>
          </p:cNvSpPr>
          <p:nvPr>
            <p:ph idx="1"/>
          </p:nvPr>
        </p:nvSpPr>
        <p:spPr>
          <a:xfrm>
            <a:off x="619760" y="2180183"/>
            <a:ext cx="5969959" cy="4038502"/>
          </a:xfrm>
        </p:spPr>
        <p:txBody>
          <a:bodyPr vert="horz" lIns="91440" tIns="45720" rIns="91440" bIns="45720" rtlCol="0" anchor="t">
            <a:noAutofit/>
          </a:bodyPr>
          <a:lstStyle/>
          <a:p>
            <a:r>
              <a:rPr lang="en-US" sz="2400" dirty="0"/>
              <a:t>Safeguarding Culture</a:t>
            </a:r>
          </a:p>
          <a:p>
            <a:r>
              <a:rPr lang="en-US" sz="2400" dirty="0"/>
              <a:t>Children knowing who to turn to if they feel unsafe or uncomfortable about something.</a:t>
            </a:r>
          </a:p>
          <a:p>
            <a:r>
              <a:rPr lang="en-US" sz="2400" dirty="0"/>
              <a:t>Can be difficult to know how to answer questions or offer support, </a:t>
            </a:r>
            <a:r>
              <a:rPr lang="en-US" sz="2400" err="1"/>
              <a:t>espcially</a:t>
            </a:r>
            <a:r>
              <a:rPr lang="en-US" sz="2400" dirty="0"/>
              <a:t> as children grow up and issues become more challenging and complex.</a:t>
            </a:r>
            <a:endParaRPr lang="en-US" sz="2400"/>
          </a:p>
          <a:p>
            <a:r>
              <a:rPr lang="en-US" sz="2400" dirty="0"/>
              <a:t>Lots of resources online to support parents/carers.</a:t>
            </a:r>
          </a:p>
        </p:txBody>
      </p:sp>
      <p:pic>
        <p:nvPicPr>
          <p:cNvPr id="4" name="Picture 3" descr="A poster with cartoon kids&#10;&#10;Description automatically generated">
            <a:extLst>
              <a:ext uri="{FF2B5EF4-FFF2-40B4-BE49-F238E27FC236}">
                <a16:creationId xmlns:a16="http://schemas.microsoft.com/office/drawing/2014/main" id="{23EEAA38-379F-A0E6-43B9-60CFC7508717}"/>
              </a:ext>
            </a:extLst>
          </p:cNvPr>
          <p:cNvPicPr>
            <a:picLocks noChangeAspect="1"/>
          </p:cNvPicPr>
          <p:nvPr/>
        </p:nvPicPr>
        <p:blipFill>
          <a:blip r:embed="rId2"/>
          <a:stretch>
            <a:fillRect/>
          </a:stretch>
        </p:blipFill>
        <p:spPr>
          <a:xfrm>
            <a:off x="6826068" y="289388"/>
            <a:ext cx="4507603" cy="6443541"/>
          </a:xfrm>
          <a:prstGeom prst="rect">
            <a:avLst/>
          </a:prstGeom>
        </p:spPr>
      </p:pic>
    </p:spTree>
    <p:extLst>
      <p:ext uri="{BB962C8B-B14F-4D97-AF65-F5344CB8AC3E}">
        <p14:creationId xmlns:p14="http://schemas.microsoft.com/office/powerpoint/2010/main" val="399634345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884F1622-F133-4C39-A178-9AE077529E2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pic>
        <p:nvPicPr>
          <p:cNvPr id="11" name="Picture 10">
            <a:extLst>
              <a:ext uri="{FF2B5EF4-FFF2-40B4-BE49-F238E27FC236}">
                <a16:creationId xmlns:a16="http://schemas.microsoft.com/office/drawing/2014/main" id="{28F5356A-F695-48A7-A0FB-0D74C2ABDA5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13" name="Rectangle 12">
            <a:extLst>
              <a:ext uri="{FF2B5EF4-FFF2-40B4-BE49-F238E27FC236}">
                <a16:creationId xmlns:a16="http://schemas.microsoft.com/office/drawing/2014/main" id="{A148B8BE-2668-4FC5-B6E4-EBD84EFAC5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4360126"/>
            <a:ext cx="12192000" cy="249787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20C6EDA-5108-634D-185A-A3CF81F9948E}"/>
              </a:ext>
            </a:extLst>
          </p:cNvPr>
          <p:cNvSpPr>
            <a:spLocks noGrp="1"/>
          </p:cNvSpPr>
          <p:nvPr>
            <p:ph type="title"/>
          </p:nvPr>
        </p:nvSpPr>
        <p:spPr>
          <a:xfrm>
            <a:off x="7054971" y="141376"/>
            <a:ext cx="4206815" cy="706250"/>
          </a:xfrm>
        </p:spPr>
        <p:txBody>
          <a:bodyPr vert="horz" lIns="91440" tIns="45720" rIns="91440" bIns="45720" rtlCol="0" anchor="b">
            <a:normAutofit/>
          </a:bodyPr>
          <a:lstStyle/>
          <a:p>
            <a:pPr algn="l"/>
            <a:r>
              <a:rPr lang="en-US" sz="4400" b="1">
                <a:highlight>
                  <a:srgbClr val="EDEBE9"/>
                </a:highlight>
              </a:rPr>
              <a:t>STAYING SAFE</a:t>
            </a:r>
            <a:r>
              <a:rPr lang="en-US" sz="4400">
                <a:highlight>
                  <a:srgbClr val="EDEBE9"/>
                </a:highlight>
              </a:rPr>
              <a:t>​</a:t>
            </a:r>
            <a:endParaRPr lang="en-US" sz="4400"/>
          </a:p>
        </p:txBody>
      </p:sp>
      <p:sp>
        <p:nvSpPr>
          <p:cNvPr id="3" name="Content Placeholder 2">
            <a:extLst>
              <a:ext uri="{FF2B5EF4-FFF2-40B4-BE49-F238E27FC236}">
                <a16:creationId xmlns:a16="http://schemas.microsoft.com/office/drawing/2014/main" id="{B25E46A7-5462-292F-F668-023B65052482}"/>
              </a:ext>
            </a:extLst>
          </p:cNvPr>
          <p:cNvSpPr>
            <a:spLocks noGrp="1"/>
          </p:cNvSpPr>
          <p:nvPr>
            <p:ph idx="1"/>
          </p:nvPr>
        </p:nvSpPr>
        <p:spPr>
          <a:xfrm>
            <a:off x="3043687" y="6512305"/>
            <a:ext cx="10820400" cy="694266"/>
          </a:xfrm>
        </p:spPr>
        <p:txBody>
          <a:bodyPr vert="horz" lIns="91440" tIns="45720" rIns="91440" bIns="45720" rtlCol="0">
            <a:normAutofit/>
          </a:bodyPr>
          <a:lstStyle/>
          <a:p>
            <a:pPr marL="0" indent="0">
              <a:buNone/>
            </a:pPr>
            <a:r>
              <a:rPr lang="en-US" sz="1800">
                <a:hlinkClick r:id="rId4"/>
              </a:rPr>
              <a:t>https://www.nspcc.org.uk/keeping-children-safe/</a:t>
            </a:r>
            <a:r>
              <a:rPr lang="en-US" sz="1800"/>
              <a:t> </a:t>
            </a:r>
          </a:p>
        </p:txBody>
      </p:sp>
      <p:pic>
        <p:nvPicPr>
          <p:cNvPr id="4" name="Picture 3" descr="A screenshot of a green square with white text&#10;&#10;Description automatically generated">
            <a:extLst>
              <a:ext uri="{FF2B5EF4-FFF2-40B4-BE49-F238E27FC236}">
                <a16:creationId xmlns:a16="http://schemas.microsoft.com/office/drawing/2014/main" id="{14D9476C-30A2-03FC-C6B5-614AEB3D7532}"/>
              </a:ext>
            </a:extLst>
          </p:cNvPr>
          <p:cNvPicPr>
            <a:picLocks noChangeAspect="1"/>
          </p:cNvPicPr>
          <p:nvPr/>
        </p:nvPicPr>
        <p:blipFill>
          <a:blip r:embed="rId5"/>
          <a:stretch>
            <a:fillRect/>
          </a:stretch>
        </p:blipFill>
        <p:spPr>
          <a:xfrm>
            <a:off x="391042" y="985137"/>
            <a:ext cx="11442802" cy="5313641"/>
          </a:xfrm>
          <a:prstGeom prst="rect">
            <a:avLst/>
          </a:prstGeom>
        </p:spPr>
      </p:pic>
    </p:spTree>
    <p:extLst>
      <p:ext uri="{BB962C8B-B14F-4D97-AF65-F5344CB8AC3E}">
        <p14:creationId xmlns:p14="http://schemas.microsoft.com/office/powerpoint/2010/main" val="180990951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FE2D8DB-2DB5-4398-BD7B-3A5AB78212E4}"/>
              </a:ext>
            </a:extLst>
          </p:cNvPr>
          <p:cNvSpPr txBox="1"/>
          <p:nvPr/>
        </p:nvSpPr>
        <p:spPr>
          <a:xfrm>
            <a:off x="2895600" y="764373"/>
            <a:ext cx="8610600" cy="1293028"/>
          </a:xfrm>
          <a:prstGeom prst="rect">
            <a:avLst/>
          </a:prstGeom>
        </p:spPr>
        <p:txBody>
          <a:bodyPr vert="horz" lIns="91440" tIns="45720" rIns="91440" bIns="45720" rtlCol="0" anchor="ctr">
            <a:normAutofit/>
          </a:bodyPr>
          <a:lstStyle/>
          <a:p>
            <a:pPr algn="r" defTabSz="914400">
              <a:lnSpc>
                <a:spcPct val="90000"/>
              </a:lnSpc>
              <a:spcBef>
                <a:spcPct val="0"/>
              </a:spcBef>
              <a:spcAft>
                <a:spcPts val="600"/>
              </a:spcAft>
              <a:defRPr/>
            </a:pPr>
            <a:r>
              <a:rPr lang="en-US" sz="4000" b="1" cap="all" dirty="0">
                <a:latin typeface="+mj-lt"/>
                <a:ea typeface="+mj-ea"/>
                <a:cs typeface="+mj-cs"/>
              </a:rPr>
              <a:t>STAYING SAFE</a:t>
            </a:r>
            <a:endParaRPr lang="en-US" sz="4000" b="1" i="0" u="none" strike="noStrike" cap="all" spc="0" normalizeH="0" noProof="0" dirty="0">
              <a:ln>
                <a:noFill/>
              </a:ln>
              <a:effectLst/>
              <a:uLnTx/>
              <a:uFillTx/>
              <a:latin typeface="+mj-lt"/>
              <a:ea typeface="+mj-ea"/>
              <a:cs typeface="+mj-cs"/>
            </a:endParaRPr>
          </a:p>
        </p:txBody>
      </p:sp>
      <p:sp>
        <p:nvSpPr>
          <p:cNvPr id="2" name="Rectangle 1">
            <a:extLst>
              <a:ext uri="{FF2B5EF4-FFF2-40B4-BE49-F238E27FC236}">
                <a16:creationId xmlns:a16="http://schemas.microsoft.com/office/drawing/2014/main" id="{E12C16A3-311F-4247-849E-B75E4614C585}"/>
              </a:ext>
            </a:extLst>
          </p:cNvPr>
          <p:cNvSpPr/>
          <p:nvPr/>
        </p:nvSpPr>
        <p:spPr>
          <a:xfrm>
            <a:off x="677333" y="1921391"/>
            <a:ext cx="10934939" cy="4297294"/>
          </a:xfrm>
          <a:prstGeom prst="rect">
            <a:avLst/>
          </a:prstGeom>
        </p:spPr>
        <p:txBody>
          <a:bodyPr vert="horz" lIns="91440" tIns="45720" rIns="91440" bIns="45720" rtlCol="0" anchor="t">
            <a:normAutofit/>
          </a:bodyPr>
          <a:lstStyle/>
          <a:p>
            <a:pPr marL="457200" indent="-228600" defTabSz="914400">
              <a:lnSpc>
                <a:spcPct val="90000"/>
              </a:lnSpc>
              <a:spcAft>
                <a:spcPts val="600"/>
              </a:spcAft>
              <a:buFont typeface="Arial" panose="020B0604020202020204" pitchFamily="34" charset="0"/>
              <a:buChar char="•"/>
              <a:defRPr/>
            </a:pPr>
            <a:r>
              <a:rPr lang="en-US" sz="2400" dirty="0"/>
              <a:t>Important to address issues in an age appropriate and safe way.</a:t>
            </a:r>
          </a:p>
          <a:p>
            <a:pPr marL="457200" indent="-228600" defTabSz="914400">
              <a:lnSpc>
                <a:spcPct val="90000"/>
              </a:lnSpc>
              <a:spcAft>
                <a:spcPts val="600"/>
              </a:spcAft>
              <a:buFont typeface="Arial" panose="020B0604020202020204" pitchFamily="34" charset="0"/>
              <a:buChar char="•"/>
              <a:defRPr/>
            </a:pPr>
            <a:r>
              <a:rPr lang="en-US" sz="2400" dirty="0"/>
              <a:t>Aim to develop healthy, safe relationships from a young age.</a:t>
            </a:r>
          </a:p>
          <a:p>
            <a:pPr marL="457200" indent="-228600" defTabSz="914400">
              <a:lnSpc>
                <a:spcPct val="90000"/>
              </a:lnSpc>
              <a:spcAft>
                <a:spcPts val="600"/>
              </a:spcAft>
              <a:buFont typeface="Arial" panose="020B0604020202020204" pitchFamily="34" charset="0"/>
              <a:buChar char="•"/>
              <a:defRPr/>
            </a:pPr>
            <a:r>
              <a:rPr lang="en-US" sz="2400" dirty="0"/>
              <a:t>With younger children, the aim is to develop respectful attitudes by focusing on learning that supports inclusion and belonging rather than covering specific types of discrimination, such as misogyny.</a:t>
            </a:r>
            <a:endParaRPr lang="en-US" dirty="0"/>
          </a:p>
          <a:p>
            <a:pPr marL="457200" indent="-228600" defTabSz="914400">
              <a:lnSpc>
                <a:spcPct val="90000"/>
              </a:lnSpc>
              <a:spcAft>
                <a:spcPts val="600"/>
              </a:spcAft>
              <a:buFont typeface="Arial" panose="020B0604020202020204" pitchFamily="34" charset="0"/>
              <a:buChar char="•"/>
              <a:defRPr/>
            </a:pPr>
            <a:r>
              <a:rPr lang="en-US" sz="2400" dirty="0"/>
              <a:t>At key stage 1 this might include exploring how everyone deserves to be treated with respect. Also, </a:t>
            </a:r>
            <a:r>
              <a:rPr lang="en-US" sz="2400" dirty="0" err="1"/>
              <a:t>recognising</a:t>
            </a:r>
            <a:r>
              <a:rPr lang="en-US" sz="2400" dirty="0"/>
              <a:t> and celebrating our differences and similarities.</a:t>
            </a:r>
            <a:endParaRPr lang="en-US"/>
          </a:p>
          <a:p>
            <a:pPr marL="457200" indent="-228600" defTabSz="914400">
              <a:lnSpc>
                <a:spcPct val="90000"/>
              </a:lnSpc>
              <a:spcAft>
                <a:spcPts val="600"/>
              </a:spcAft>
              <a:buFont typeface="Arial" panose="020B0604020202020204" pitchFamily="34" charset="0"/>
              <a:buChar char="•"/>
              <a:defRPr/>
            </a:pPr>
            <a:r>
              <a:rPr lang="en-US" sz="2400" dirty="0"/>
              <a:t>This will all help to prepare pupils for more specific learning about discrimination later, especially as they access digital platforms with increasing independence.</a:t>
            </a:r>
            <a:endParaRPr lang="en-US"/>
          </a:p>
          <a:p>
            <a:pPr marL="285750" indent="-285750" defTabSz="914400">
              <a:buFont typeface="Arial,Sans-Serif" panose="020B0604020202020204" pitchFamily="34" charset="0"/>
              <a:buChar char="•"/>
              <a:defRPr/>
            </a:pPr>
            <a:endParaRPr lang="en-US" sz="2000" b="1" dirty="0">
              <a:solidFill>
                <a:srgbClr val="FFFF00"/>
              </a:solidFill>
            </a:endParaRPr>
          </a:p>
          <a:p>
            <a:pPr marR="0" lvl="0" indent="-228600" defTabSz="914400" fontAlgn="auto">
              <a:lnSpc>
                <a:spcPct val="90000"/>
              </a:lnSpc>
              <a:spcBef>
                <a:spcPts val="0"/>
              </a:spcBef>
              <a:spcAft>
                <a:spcPts val="600"/>
              </a:spcAft>
              <a:buClrTx/>
              <a:buSzTx/>
              <a:buFont typeface="Arial" panose="020B0604020202020204" pitchFamily="34" charset="0"/>
              <a:buChar char="•"/>
              <a:tabLst/>
              <a:defRPr/>
            </a:pPr>
            <a:endParaRPr lang="en-US" b="0" i="0" u="none" strike="noStrike" cap="none" spc="0" normalizeH="0" baseline="0" noProof="0">
              <a:ln>
                <a:noFill/>
              </a:ln>
              <a:effectLst/>
              <a:uLnTx/>
              <a:uFillTx/>
            </a:endParaRPr>
          </a:p>
        </p:txBody>
      </p:sp>
    </p:spTree>
    <p:extLst>
      <p:ext uri="{BB962C8B-B14F-4D97-AF65-F5344CB8AC3E}">
        <p14:creationId xmlns:p14="http://schemas.microsoft.com/office/powerpoint/2010/main" val="31486805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EBAC135-C891-443E-B88F-ED0845E74F6E}"/>
              </a:ext>
            </a:extLst>
          </p:cNvPr>
          <p:cNvSpPr/>
          <p:nvPr/>
        </p:nvSpPr>
        <p:spPr>
          <a:xfrm>
            <a:off x="526472" y="1451729"/>
            <a:ext cx="6181680" cy="5478423"/>
          </a:xfrm>
          <a:prstGeom prst="rect">
            <a:avLst/>
          </a:prstGeom>
        </p:spPr>
        <p:txBody>
          <a:bodyPr wrap="square" lIns="91440" tIns="45720" rIns="91440" bIns="45720" anchor="t">
            <a:spAutoFit/>
          </a:bodyPr>
          <a:lstStyle/>
          <a:p>
            <a:r>
              <a:rPr lang="en-US" sz="2400" b="1" i="1" dirty="0">
                <a:latin typeface="Century Gothic"/>
                <a:cs typeface="Calibri"/>
              </a:rPr>
              <a:t>Safe Online Relationships</a:t>
            </a:r>
          </a:p>
          <a:p>
            <a:endParaRPr lang="en-US" sz="2400" dirty="0">
              <a:latin typeface="Century Gothic"/>
              <a:cs typeface="Calibri" panose="020F0502020204030204" pitchFamily="34" charset="0"/>
            </a:endParaRPr>
          </a:p>
          <a:p>
            <a:pPr marL="342900" indent="-342900">
              <a:buFont typeface="Arial" panose="020B0604020202020204" pitchFamily="34" charset="0"/>
              <a:buChar char="•"/>
            </a:pPr>
            <a:r>
              <a:rPr lang="en-US" sz="2400" dirty="0">
                <a:latin typeface="Century Gothic"/>
                <a:cs typeface="Calibri"/>
              </a:rPr>
              <a:t>Online Safety - understand that people sometimes behave differently online, including by pretending to be someone they are not.</a:t>
            </a:r>
          </a:p>
          <a:p>
            <a:pPr marL="342900" indent="-342900">
              <a:buFont typeface="Arial" panose="020B0604020202020204" pitchFamily="34" charset="0"/>
              <a:buChar char="•"/>
            </a:pPr>
            <a:endParaRPr lang="en-US" sz="2400" dirty="0">
              <a:latin typeface="Century Gothic"/>
              <a:cs typeface="Calibri" panose="020F0502020204030204" pitchFamily="34" charset="0"/>
            </a:endParaRPr>
          </a:p>
          <a:p>
            <a:pPr marL="342900" indent="-342900">
              <a:buFont typeface="Arial" panose="020B0604020202020204" pitchFamily="34" charset="0"/>
              <a:buChar char="•"/>
            </a:pPr>
            <a:r>
              <a:rPr lang="en-US" sz="2400" dirty="0">
                <a:latin typeface="Century Gothic"/>
                <a:cs typeface="Calibri"/>
              </a:rPr>
              <a:t>Online Respect - that the same principles apply to online relationships as to face-to face relationships, including the importance of respect for others online, particularly when we are anonymous.</a:t>
            </a:r>
          </a:p>
          <a:p>
            <a:endParaRPr lang="en-US" sz="2000" dirty="0">
              <a:latin typeface="Century Gothic"/>
              <a:cs typeface="Calibri" panose="020F0502020204030204" pitchFamily="34" charset="0"/>
            </a:endParaRPr>
          </a:p>
          <a:p>
            <a:endParaRPr lang="en-US">
              <a:solidFill>
                <a:srgbClr val="FFFF00"/>
              </a:solidFill>
              <a:latin typeface="Calibri" panose="020F0502020204030204" pitchFamily="34" charset="0"/>
              <a:cs typeface="Calibri" panose="020F0502020204030204" pitchFamily="34" charset="0"/>
            </a:endParaRPr>
          </a:p>
        </p:txBody>
      </p:sp>
      <p:sp>
        <p:nvSpPr>
          <p:cNvPr id="5" name="Rectangle 4">
            <a:extLst>
              <a:ext uri="{FF2B5EF4-FFF2-40B4-BE49-F238E27FC236}">
                <a16:creationId xmlns:a16="http://schemas.microsoft.com/office/drawing/2014/main" id="{5818CF6A-264A-453E-A0E3-28D83C16487B}"/>
              </a:ext>
            </a:extLst>
          </p:cNvPr>
          <p:cNvSpPr/>
          <p:nvPr/>
        </p:nvSpPr>
        <p:spPr>
          <a:xfrm>
            <a:off x="6915509" y="1318234"/>
            <a:ext cx="5156462" cy="5170646"/>
          </a:xfrm>
          <a:prstGeom prst="rect">
            <a:avLst/>
          </a:prstGeom>
        </p:spPr>
        <p:txBody>
          <a:bodyPr wrap="square" lIns="91440" tIns="45720" rIns="91440" bIns="45720" anchor="t">
            <a:spAutoFit/>
          </a:bodyPr>
          <a:lstStyle/>
          <a:p>
            <a:endParaRPr lang="en-US" sz="2400" b="1">
              <a:solidFill>
                <a:srgbClr val="FFFF00"/>
              </a:solidFill>
              <a:cs typeface="Calibri" panose="020F0502020204030204" pitchFamily="34" charset="0"/>
            </a:endParaRPr>
          </a:p>
          <a:p>
            <a:pPr marL="342900" indent="-342900">
              <a:buFont typeface="Arial" panose="020B0604020202020204" pitchFamily="34" charset="0"/>
              <a:buChar char="•"/>
            </a:pPr>
            <a:r>
              <a:rPr lang="en-US" sz="2400" dirty="0">
                <a:cs typeface="Calibri"/>
              </a:rPr>
              <a:t>Online Friendships - how to critically consider their online friendships and sources of information including awareness of the risks associated with people they have never met</a:t>
            </a:r>
          </a:p>
          <a:p>
            <a:pPr marL="342900" indent="-342900">
              <a:buFont typeface="Arial" panose="020B0604020202020204" pitchFamily="34" charset="0"/>
              <a:buChar char="•"/>
            </a:pPr>
            <a:endParaRPr lang="en-US" sz="2400" dirty="0">
              <a:cs typeface="Calibri" panose="020F0502020204030204" pitchFamily="34" charset="0"/>
            </a:endParaRPr>
          </a:p>
          <a:p>
            <a:pPr marL="342900" indent="-342900">
              <a:buFont typeface="Arial" panose="020B0604020202020204" pitchFamily="34" charset="0"/>
              <a:buChar char="•"/>
            </a:pPr>
            <a:r>
              <a:rPr lang="en-US" sz="2400" dirty="0"/>
              <a:t>Being safe - how to report concerns or abuse, and the vocabulary and confidence needed to do so.</a:t>
            </a:r>
          </a:p>
          <a:p>
            <a:endParaRPr lang="en-US" dirty="0">
              <a:latin typeface="Century Gothic"/>
              <a:cs typeface="Calibri" panose="020F0502020204030204" pitchFamily="34" charset="0"/>
            </a:endParaRPr>
          </a:p>
        </p:txBody>
      </p:sp>
    </p:spTree>
    <p:extLst>
      <p:ext uri="{BB962C8B-B14F-4D97-AF65-F5344CB8AC3E}">
        <p14:creationId xmlns:p14="http://schemas.microsoft.com/office/powerpoint/2010/main" val="174361189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48466B5A-046F-4EAD-AF71-CE55CF79F8A6}"/>
              </a:ext>
            </a:extLst>
          </p:cNvPr>
          <p:cNvPicPr>
            <a:picLocks noChangeAspect="1"/>
          </p:cNvPicPr>
          <p:nvPr/>
        </p:nvPicPr>
        <p:blipFill rotWithShape="1">
          <a:blip r:embed="rId2">
            <a:extLst>
              <a:ext uri="{28A0092B-C50C-407E-A947-70E740481C1C}">
                <a14:useLocalDpi xmlns:a14="http://schemas.microsoft.com/office/drawing/2010/main" val="0"/>
              </a:ext>
            </a:extLst>
          </a:blip>
          <a:srcRect t="27890" b="-1"/>
          <a:stretch/>
        </p:blipFill>
        <p:spPr>
          <a:xfrm>
            <a:off x="387205" y="274320"/>
            <a:ext cx="5626389" cy="3297037"/>
          </a:xfrm>
          <a:prstGeom prst="rect">
            <a:avLst/>
          </a:prstGeom>
          <a:effectLst>
            <a:softEdge rad="317500"/>
          </a:effectLst>
        </p:spPr>
      </p:pic>
      <p:pic>
        <p:nvPicPr>
          <p:cNvPr id="7" name="Picture 6">
            <a:extLst>
              <a:ext uri="{FF2B5EF4-FFF2-40B4-BE49-F238E27FC236}">
                <a16:creationId xmlns:a16="http://schemas.microsoft.com/office/drawing/2014/main" id="{18A971C6-1182-4613-8C04-59ABD64699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0634" y="3739965"/>
            <a:ext cx="5314083" cy="2619522"/>
          </a:xfrm>
          <a:prstGeom prst="rect">
            <a:avLst/>
          </a:prstGeom>
          <a:effectLst>
            <a:softEdge rad="127000"/>
          </a:effectLst>
        </p:spPr>
      </p:pic>
      <p:pic>
        <p:nvPicPr>
          <p:cNvPr id="8" name="Picture 7">
            <a:extLst>
              <a:ext uri="{FF2B5EF4-FFF2-40B4-BE49-F238E27FC236}">
                <a16:creationId xmlns:a16="http://schemas.microsoft.com/office/drawing/2014/main" id="{0949D296-50CB-4251-B29E-585B4C25499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13594" y="472262"/>
            <a:ext cx="4983570" cy="5913476"/>
          </a:xfrm>
          <a:prstGeom prst="rect">
            <a:avLst/>
          </a:prstGeom>
        </p:spPr>
      </p:pic>
    </p:spTree>
    <p:extLst>
      <p:ext uri="{BB962C8B-B14F-4D97-AF65-F5344CB8AC3E}">
        <p14:creationId xmlns:p14="http://schemas.microsoft.com/office/powerpoint/2010/main" val="232350068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ounded Rectangle 12">
            <a:extLst>
              <a:ext uri="{FF2B5EF4-FFF2-40B4-BE49-F238E27FC236}">
                <a16:creationId xmlns:a16="http://schemas.microsoft.com/office/drawing/2014/main" id="{64F83CAE-BEEF-418D-A630-A278758972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 y="832474"/>
            <a:ext cx="2306523" cy="2202533"/>
          </a:xfrm>
          <a:prstGeom prst="roundRect">
            <a:avLst>
              <a:gd name="adj" fmla="val 3468"/>
            </a:avLst>
          </a:prstGeom>
          <a:solidFill>
            <a:srgbClr val="FFFFFF"/>
          </a:soli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6B5A803F-4C45-49B7-9C41-7CEEBDD4833B}"/>
              </a:ext>
            </a:extLst>
          </p:cNvPr>
          <p:cNvPicPr>
            <a:picLocks noChangeAspect="1"/>
          </p:cNvPicPr>
          <p:nvPr/>
        </p:nvPicPr>
        <p:blipFill rotWithShape="1">
          <a:blip r:embed="rId3">
            <a:extLst>
              <a:ext uri="{28A0092B-C50C-407E-A947-70E740481C1C}">
                <a14:useLocalDpi xmlns:a14="http://schemas.microsoft.com/office/drawing/2010/main" val="0"/>
              </a:ext>
            </a:extLst>
          </a:blip>
          <a:srcRect t="30715" r="3" b="24300"/>
          <a:stretch/>
        </p:blipFill>
        <p:spPr>
          <a:xfrm>
            <a:off x="915517" y="1350626"/>
            <a:ext cx="1847088" cy="1166228"/>
          </a:xfrm>
          <a:prstGeom prst="rect">
            <a:avLst/>
          </a:prstGeom>
        </p:spPr>
      </p:pic>
      <p:sp>
        <p:nvSpPr>
          <p:cNvPr id="13" name="Rounded Rectangle 13">
            <a:extLst>
              <a:ext uri="{FF2B5EF4-FFF2-40B4-BE49-F238E27FC236}">
                <a16:creationId xmlns:a16="http://schemas.microsoft.com/office/drawing/2014/main" id="{0D20B2AE-C222-4A01-ABDB-FE5D21C907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 y="3195751"/>
            <a:ext cx="2306523" cy="2861634"/>
          </a:xfrm>
          <a:prstGeom prst="roundRect">
            <a:avLst>
              <a:gd name="adj" fmla="val 2226"/>
            </a:avLst>
          </a:prstGeom>
          <a:solidFill>
            <a:srgbClr val="FFFFFF"/>
          </a:soli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930641BE-EB32-4234-8D63-AD4170FDE164}"/>
              </a:ext>
            </a:extLst>
          </p:cNvPr>
          <p:cNvPicPr>
            <a:picLocks noChangeAspect="1"/>
          </p:cNvPicPr>
          <p:nvPr/>
        </p:nvPicPr>
        <p:blipFill rotWithShape="1">
          <a:blip r:embed="rId4">
            <a:extLst>
              <a:ext uri="{28A0092B-C50C-407E-A947-70E740481C1C}">
                <a14:useLocalDpi xmlns:a14="http://schemas.microsoft.com/office/drawing/2010/main" val="0"/>
              </a:ext>
            </a:extLst>
          </a:blip>
          <a:srcRect t="28567" r="-3" b="-3"/>
          <a:stretch/>
        </p:blipFill>
        <p:spPr>
          <a:xfrm>
            <a:off x="915517" y="3690790"/>
            <a:ext cx="1847088" cy="1871556"/>
          </a:xfrm>
          <a:prstGeom prst="rect">
            <a:avLst/>
          </a:prstGeom>
        </p:spPr>
      </p:pic>
      <p:sp>
        <p:nvSpPr>
          <p:cNvPr id="14" name="Rounded Rectangle 19">
            <a:extLst>
              <a:ext uri="{FF2B5EF4-FFF2-40B4-BE49-F238E27FC236}">
                <a16:creationId xmlns:a16="http://schemas.microsoft.com/office/drawing/2014/main" id="{E82CEFCF-DEC8-467C-80FD-54E754D833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61182" y="841555"/>
            <a:ext cx="2306523" cy="2861634"/>
          </a:xfrm>
          <a:prstGeom prst="roundRect">
            <a:avLst>
              <a:gd name="adj" fmla="val 2226"/>
            </a:avLst>
          </a:prstGeom>
          <a:solidFill>
            <a:srgbClr val="FFFFFF"/>
          </a:soli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2A27FDEB-4A40-40CC-AACC-B206E8B88DD2}"/>
              </a:ext>
            </a:extLst>
          </p:cNvPr>
          <p:cNvPicPr>
            <a:picLocks noChangeAspect="1"/>
          </p:cNvPicPr>
          <p:nvPr/>
        </p:nvPicPr>
        <p:blipFill rotWithShape="1">
          <a:blip r:embed="rId5">
            <a:extLst>
              <a:ext uri="{28A0092B-C50C-407E-A947-70E740481C1C}">
                <a14:useLocalDpi xmlns:a14="http://schemas.microsoft.com/office/drawing/2010/main" val="0"/>
              </a:ext>
            </a:extLst>
          </a:blip>
          <a:srcRect t="4304" r="-5" b="2301"/>
          <a:stretch/>
        </p:blipFill>
        <p:spPr>
          <a:xfrm>
            <a:off x="3397072" y="1069936"/>
            <a:ext cx="1834741" cy="2404872"/>
          </a:xfrm>
          <a:prstGeom prst="rect">
            <a:avLst/>
          </a:prstGeom>
        </p:spPr>
      </p:pic>
      <p:sp>
        <p:nvSpPr>
          <p:cNvPr id="21" name="Rounded Rectangle 15">
            <a:extLst>
              <a:ext uri="{FF2B5EF4-FFF2-40B4-BE49-F238E27FC236}">
                <a16:creationId xmlns:a16="http://schemas.microsoft.com/office/drawing/2014/main" id="{6101769F-1569-49AA-8A2D-571FA30345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61182" y="3854852"/>
            <a:ext cx="2306523" cy="2202533"/>
          </a:xfrm>
          <a:prstGeom prst="roundRect">
            <a:avLst>
              <a:gd name="adj" fmla="val 3468"/>
            </a:avLst>
          </a:prstGeom>
          <a:solidFill>
            <a:srgbClr val="FFFFFF"/>
          </a:soli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84FEB1CB-10C6-7E13-A577-1AF3E7B3921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390899" y="4801424"/>
            <a:ext cx="1847088" cy="309387"/>
          </a:xfrm>
          <a:prstGeom prst="rect">
            <a:avLst/>
          </a:prstGeom>
        </p:spPr>
      </p:pic>
      <p:sp>
        <p:nvSpPr>
          <p:cNvPr id="6" name="TextBox 5">
            <a:extLst>
              <a:ext uri="{FF2B5EF4-FFF2-40B4-BE49-F238E27FC236}">
                <a16:creationId xmlns:a16="http://schemas.microsoft.com/office/drawing/2014/main" id="{1DB4E7A4-4123-43AF-B94E-98DB9239009E}"/>
              </a:ext>
            </a:extLst>
          </p:cNvPr>
          <p:cNvSpPr txBox="1"/>
          <p:nvPr/>
        </p:nvSpPr>
        <p:spPr>
          <a:xfrm>
            <a:off x="6095998" y="1346296"/>
            <a:ext cx="5410201" cy="4024125"/>
          </a:xfrm>
          <a:prstGeom prst="rect">
            <a:avLst/>
          </a:prstGeom>
        </p:spPr>
        <p:txBody>
          <a:bodyPr vert="horz" lIns="91440" tIns="45720" rIns="91440" bIns="45720" rtlCol="0" anchor="t">
            <a:noAutofit/>
          </a:bodyPr>
          <a:lstStyle/>
          <a:p>
            <a:pPr marL="285750" indent="-228600" defTabSz="914400">
              <a:lnSpc>
                <a:spcPct val="90000"/>
              </a:lnSpc>
              <a:spcAft>
                <a:spcPts val="600"/>
              </a:spcAft>
              <a:buFont typeface="Arial" panose="020B0604020202020204" pitchFamily="34" charset="0"/>
              <a:buChar char="•"/>
            </a:pPr>
            <a:r>
              <a:rPr lang="en-US" sz="2400" dirty="0"/>
              <a:t>Access the stories online</a:t>
            </a:r>
          </a:p>
          <a:p>
            <a:pPr marL="285750" indent="-228600" defTabSz="914400">
              <a:lnSpc>
                <a:spcPct val="90000"/>
              </a:lnSpc>
              <a:spcAft>
                <a:spcPts val="600"/>
              </a:spcAft>
              <a:buFont typeface="Arial" panose="020B0604020202020204" pitchFamily="34" charset="0"/>
              <a:buChar char="•"/>
            </a:pPr>
            <a:r>
              <a:rPr lang="en-US" sz="2400" dirty="0"/>
              <a:t>Read through the interactive stories</a:t>
            </a:r>
          </a:p>
          <a:p>
            <a:pPr marL="285750" indent="-228600" defTabSz="914400">
              <a:lnSpc>
                <a:spcPct val="90000"/>
              </a:lnSpc>
              <a:spcAft>
                <a:spcPts val="600"/>
              </a:spcAft>
              <a:buFont typeface="Arial" panose="020B0604020202020204" pitchFamily="34" charset="0"/>
              <a:buChar char="•"/>
            </a:pPr>
            <a:r>
              <a:rPr lang="en-US" sz="2400" dirty="0"/>
              <a:t>Make sure you use the useful tips to ask questions  </a:t>
            </a:r>
          </a:p>
          <a:p>
            <a:pPr marL="285750" indent="-228600" defTabSz="914400">
              <a:lnSpc>
                <a:spcPct val="90000"/>
              </a:lnSpc>
              <a:spcAft>
                <a:spcPts val="600"/>
              </a:spcAft>
              <a:buFont typeface="Arial" panose="020B0604020202020204" pitchFamily="34" charset="0"/>
              <a:buChar char="•"/>
            </a:pPr>
            <a:r>
              <a:rPr lang="en-US" sz="2400" dirty="0"/>
              <a:t>We recommend reading both stories yourself to determine which is most appropriate for your child/children’s level of understanding and maturity.</a:t>
            </a:r>
          </a:p>
          <a:p>
            <a:pPr marL="285750" indent="-228600" defTabSz="914400">
              <a:lnSpc>
                <a:spcPct val="90000"/>
              </a:lnSpc>
              <a:spcAft>
                <a:spcPts val="600"/>
              </a:spcAft>
              <a:buFont typeface="Arial" panose="020B0604020202020204" pitchFamily="34" charset="0"/>
              <a:buChar char="•"/>
            </a:pPr>
            <a:r>
              <a:rPr lang="en-US" sz="2400" dirty="0">
                <a:ea typeface="+mn-lt"/>
                <a:cs typeface="+mn-lt"/>
                <a:hlinkClick r:id="rId7"/>
              </a:rPr>
              <a:t>https://www.dogduckandcat.co.uk/parent-carer-guardian</a:t>
            </a:r>
            <a:r>
              <a:rPr lang="en-US" sz="2400" dirty="0">
                <a:ea typeface="+mn-lt"/>
                <a:cs typeface="+mn-lt"/>
              </a:rPr>
              <a:t> </a:t>
            </a:r>
            <a:endParaRPr lang="en-US" sz="2400" dirty="0"/>
          </a:p>
          <a:p>
            <a:pPr indent="-228600" defTabSz="914400">
              <a:lnSpc>
                <a:spcPct val="90000"/>
              </a:lnSpc>
              <a:spcAft>
                <a:spcPts val="600"/>
              </a:spcAft>
              <a:buFont typeface="Arial" panose="020B0604020202020204" pitchFamily="34" charset="0"/>
              <a:buChar char="•"/>
            </a:pPr>
            <a:endParaRPr lang="en-US"/>
          </a:p>
          <a:p>
            <a:pPr indent="-228600" defTabSz="914400">
              <a:lnSpc>
                <a:spcPct val="90000"/>
              </a:lnSpc>
              <a:spcAft>
                <a:spcPts val="600"/>
              </a:spcAft>
              <a:buFont typeface="Arial" panose="020B0604020202020204" pitchFamily="34" charset="0"/>
              <a:buChar char="•"/>
            </a:pPr>
            <a:endParaRPr lang="en-US"/>
          </a:p>
          <a:p>
            <a:pPr indent="-228600" defTabSz="914400">
              <a:lnSpc>
                <a:spcPct val="90000"/>
              </a:lnSpc>
              <a:spcAft>
                <a:spcPts val="600"/>
              </a:spcAft>
              <a:buFont typeface="Arial" panose="020B0604020202020204" pitchFamily="34" charset="0"/>
              <a:buChar char="•"/>
            </a:pPr>
            <a:endParaRPr lang="en-US"/>
          </a:p>
        </p:txBody>
      </p:sp>
      <p:sp>
        <p:nvSpPr>
          <p:cNvPr id="7" name="TextBox 6">
            <a:extLst>
              <a:ext uri="{FF2B5EF4-FFF2-40B4-BE49-F238E27FC236}">
                <a16:creationId xmlns:a16="http://schemas.microsoft.com/office/drawing/2014/main" id="{254B2D85-7D70-7372-1138-F18B45517D21}"/>
              </a:ext>
            </a:extLst>
          </p:cNvPr>
          <p:cNvSpPr txBox="1"/>
          <p:nvPr/>
        </p:nvSpPr>
        <p:spPr>
          <a:xfrm>
            <a:off x="2895600" y="189279"/>
            <a:ext cx="8610600" cy="1293028"/>
          </a:xfrm>
          <a:prstGeom prst="rect">
            <a:avLst/>
          </a:prstGeom>
        </p:spPr>
        <p:txBody>
          <a:bodyPr vert="horz" lIns="91440" tIns="45720" rIns="91440" bIns="45720" rtlCol="0" anchor="ctr">
            <a:normAutofit/>
          </a:bodyPr>
          <a:lstStyle/>
          <a:p>
            <a:pPr algn="r" defTabSz="914400">
              <a:lnSpc>
                <a:spcPct val="90000"/>
              </a:lnSpc>
              <a:spcBef>
                <a:spcPct val="0"/>
              </a:spcBef>
              <a:spcAft>
                <a:spcPts val="600"/>
              </a:spcAft>
              <a:defRPr/>
            </a:pPr>
            <a:r>
              <a:rPr lang="en-US" sz="4000" b="1" cap="all" dirty="0">
                <a:latin typeface="+mj-lt"/>
                <a:ea typeface="+mj-ea"/>
                <a:cs typeface="+mj-cs"/>
              </a:rPr>
              <a:t>STAYING SAFE</a:t>
            </a:r>
            <a:endParaRPr lang="en-US" sz="4000" b="1" i="0" u="none" strike="noStrike" cap="all" spc="0" normalizeH="0" noProof="0" dirty="0">
              <a:ln>
                <a:noFill/>
              </a:ln>
              <a:effectLst/>
              <a:uLnTx/>
              <a:uFillTx/>
              <a:latin typeface="+mj-lt"/>
              <a:ea typeface="+mj-ea"/>
              <a:cs typeface="+mj-cs"/>
            </a:endParaRPr>
          </a:p>
        </p:txBody>
      </p:sp>
    </p:spTree>
    <p:extLst>
      <p:ext uri="{BB962C8B-B14F-4D97-AF65-F5344CB8AC3E}">
        <p14:creationId xmlns:p14="http://schemas.microsoft.com/office/powerpoint/2010/main" val="145163207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B7626C8E-FB50-4909-8D9D-09E34A8DBFA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11" name="Rectangle 10">
            <a:extLst>
              <a:ext uri="{FF2B5EF4-FFF2-40B4-BE49-F238E27FC236}">
                <a16:creationId xmlns:a16="http://schemas.microsoft.com/office/drawing/2014/main" id="{86817BFA-9939-42FC-97E6-1DDD23A38E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A4C4F977-CDDE-402E-B4F0-84B5572E77C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4" name="Title 1">
            <a:extLst>
              <a:ext uri="{FF2B5EF4-FFF2-40B4-BE49-F238E27FC236}">
                <a16:creationId xmlns:a16="http://schemas.microsoft.com/office/drawing/2014/main" id="{2D89991C-92A9-CF60-EF6A-81001E9125E5}"/>
              </a:ext>
            </a:extLst>
          </p:cNvPr>
          <p:cNvSpPr txBox="1">
            <a:spLocks/>
          </p:cNvSpPr>
          <p:nvPr/>
        </p:nvSpPr>
        <p:spPr>
          <a:xfrm>
            <a:off x="6091687" y="423630"/>
            <a:ext cx="5285978" cy="877998"/>
          </a:xfrm>
          <a:prstGeom prst="rect">
            <a:avLst/>
          </a:prstGeom>
        </p:spPr>
        <p:txBody>
          <a:bodyPr vert="horz" lIns="91440" tIns="45720" rIns="91440" bIns="45720" rtlCol="0" anchor="t">
            <a:noAutofit/>
          </a:bodyPr>
          <a:lst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a:lstStyle>
          <a:p>
            <a:pPr algn="l">
              <a:spcAft>
                <a:spcPts val="600"/>
              </a:spcAft>
            </a:pPr>
            <a:r>
              <a:rPr lang="en-US" b="1" dirty="0">
                <a:latin typeface="+mn-lt"/>
                <a:ea typeface="+mn-ea"/>
                <a:cs typeface="+mn-cs"/>
              </a:rPr>
              <a:t>MENTAL Wellbeing</a:t>
            </a:r>
            <a:endParaRPr lang="en-US" dirty="0">
              <a:latin typeface="+mn-lt"/>
              <a:ea typeface="+mn-ea"/>
              <a:cs typeface="+mn-cs"/>
            </a:endParaRPr>
          </a:p>
        </p:txBody>
      </p:sp>
      <p:pic>
        <p:nvPicPr>
          <p:cNvPr id="2" name="Picture 1"/>
          <p:cNvPicPr>
            <a:picLocks noChangeAspect="1"/>
          </p:cNvPicPr>
          <p:nvPr/>
        </p:nvPicPr>
        <p:blipFill>
          <a:blip r:embed="rId3"/>
          <a:stretch>
            <a:fillRect/>
          </a:stretch>
        </p:blipFill>
        <p:spPr>
          <a:xfrm>
            <a:off x="6093559" y="1234956"/>
            <a:ext cx="4378045" cy="5472558"/>
          </a:xfrm>
          <a:prstGeom prst="rect">
            <a:avLst/>
          </a:prstGeom>
        </p:spPr>
      </p:pic>
      <p:sp>
        <p:nvSpPr>
          <p:cNvPr id="5" name="TextBox 4">
            <a:extLst>
              <a:ext uri="{FF2B5EF4-FFF2-40B4-BE49-F238E27FC236}">
                <a16:creationId xmlns:a16="http://schemas.microsoft.com/office/drawing/2014/main" id="{05E0B4D4-1E94-042B-9F4B-68569BE0124E}"/>
              </a:ext>
            </a:extLst>
          </p:cNvPr>
          <p:cNvSpPr txBox="1"/>
          <p:nvPr/>
        </p:nvSpPr>
        <p:spPr>
          <a:xfrm>
            <a:off x="643386" y="1714499"/>
            <a:ext cx="5129121" cy="501675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dirty="0"/>
              <a:t>It is essential that we support our children's mental wellbeing to help them to have healthy relationships, be able to manage big emotions and navigate social situations both in real life and (in the future) online.</a:t>
            </a:r>
          </a:p>
        </p:txBody>
      </p:sp>
    </p:spTree>
    <p:extLst>
      <p:ext uri="{BB962C8B-B14F-4D97-AF65-F5344CB8AC3E}">
        <p14:creationId xmlns:p14="http://schemas.microsoft.com/office/powerpoint/2010/main" val="307756043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643EC37-43C1-901C-D919-B5E7CDCE1971}"/>
              </a:ext>
            </a:extLst>
          </p:cNvPr>
          <p:cNvPicPr>
            <a:picLocks noChangeAspect="1"/>
          </p:cNvPicPr>
          <p:nvPr/>
        </p:nvPicPr>
        <p:blipFill rotWithShape="1">
          <a:blip r:embed="rId2"/>
          <a:srcRect l="14679" r="10322" b="1"/>
          <a:stretch/>
        </p:blipFill>
        <p:spPr>
          <a:xfrm rot="5400000">
            <a:off x="484639" y="1667367"/>
            <a:ext cx="3517107" cy="3517119"/>
          </a:xfrm>
          <a:prstGeom prst="rect">
            <a:avLst/>
          </a:prstGeom>
        </p:spPr>
      </p:pic>
      <p:cxnSp>
        <p:nvCxnSpPr>
          <p:cNvPr id="42" name="Straight Connector 41">
            <a:extLst>
              <a:ext uri="{FF2B5EF4-FFF2-40B4-BE49-F238E27FC236}">
                <a16:creationId xmlns:a16="http://schemas.microsoft.com/office/drawing/2014/main" id="{DCD67800-37AC-4E14-89B0-F79DCB3FB86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165600" y="1573887"/>
            <a:ext cx="0" cy="3710227"/>
          </a:xfrm>
          <a:prstGeom prst="line">
            <a:avLst/>
          </a:prstGeom>
          <a:ln w="19050">
            <a:solidFill>
              <a:srgbClr val="7F7F7F"/>
            </a:solidFill>
          </a:ln>
        </p:spPr>
        <p:style>
          <a:lnRef idx="1">
            <a:schemeClr val="accent1"/>
          </a:lnRef>
          <a:fillRef idx="0">
            <a:schemeClr val="accent1"/>
          </a:fillRef>
          <a:effectRef idx="0">
            <a:schemeClr val="accent1"/>
          </a:effectRef>
          <a:fontRef idx="minor">
            <a:schemeClr val="tx1"/>
          </a:fontRef>
        </p:style>
      </p:cxnSp>
      <p:pic>
        <p:nvPicPr>
          <p:cNvPr id="2" name="Picture 1" descr="A room with colorful bulletin boards&#10;&#10;Description automatically generated">
            <a:extLst>
              <a:ext uri="{FF2B5EF4-FFF2-40B4-BE49-F238E27FC236}">
                <a16:creationId xmlns:a16="http://schemas.microsoft.com/office/drawing/2014/main" id="{26CCAF8A-9269-FC37-3281-036B7CA88F3A}"/>
              </a:ext>
            </a:extLst>
          </p:cNvPr>
          <p:cNvPicPr>
            <a:picLocks noChangeAspect="1"/>
          </p:cNvPicPr>
          <p:nvPr/>
        </p:nvPicPr>
        <p:blipFill rotWithShape="1">
          <a:blip r:embed="rId3"/>
          <a:srcRect l="27623" r="5994" b="3"/>
          <a:stretch/>
        </p:blipFill>
        <p:spPr>
          <a:xfrm>
            <a:off x="4310676" y="1427728"/>
            <a:ext cx="3537345" cy="3996397"/>
          </a:xfrm>
          <a:prstGeom prst="rect">
            <a:avLst/>
          </a:prstGeom>
        </p:spPr>
      </p:pic>
      <p:cxnSp>
        <p:nvCxnSpPr>
          <p:cNvPr id="43" name="Straight Connector 42">
            <a:extLst>
              <a:ext uri="{FF2B5EF4-FFF2-40B4-BE49-F238E27FC236}">
                <a16:creationId xmlns:a16="http://schemas.microsoft.com/office/drawing/2014/main" id="{20F1788F-A5AE-4188-8274-F7F2E3833EC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995920" y="1573887"/>
            <a:ext cx="0" cy="3710227"/>
          </a:xfrm>
          <a:prstGeom prst="line">
            <a:avLst/>
          </a:prstGeom>
          <a:ln w="19050">
            <a:solidFill>
              <a:srgbClr val="7F7F7F"/>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926283BB-EB40-342C-C98B-20A39571481A}"/>
              </a:ext>
            </a:extLst>
          </p:cNvPr>
          <p:cNvPicPr>
            <a:picLocks noChangeAspect="1"/>
          </p:cNvPicPr>
          <p:nvPr/>
        </p:nvPicPr>
        <p:blipFill rotWithShape="1">
          <a:blip r:embed="rId4"/>
          <a:srcRect l="24360" r="9587" b="3"/>
          <a:stretch/>
        </p:blipFill>
        <p:spPr>
          <a:xfrm rot="5400000">
            <a:off x="8372074" y="1667368"/>
            <a:ext cx="3097644" cy="3517120"/>
          </a:xfrm>
          <a:prstGeom prst="rect">
            <a:avLst/>
          </a:prstGeom>
        </p:spPr>
      </p:pic>
      <p:sp>
        <p:nvSpPr>
          <p:cNvPr id="6" name="Title 1">
            <a:extLst>
              <a:ext uri="{FF2B5EF4-FFF2-40B4-BE49-F238E27FC236}">
                <a16:creationId xmlns:a16="http://schemas.microsoft.com/office/drawing/2014/main" id="{66CAE040-F365-9716-AA28-037F6C77629D}"/>
              </a:ext>
            </a:extLst>
          </p:cNvPr>
          <p:cNvSpPr txBox="1">
            <a:spLocks/>
          </p:cNvSpPr>
          <p:nvPr/>
        </p:nvSpPr>
        <p:spPr>
          <a:xfrm>
            <a:off x="5818517" y="559282"/>
            <a:ext cx="5578366" cy="1321782"/>
          </a:xfrm>
          <a:prstGeom prst="rect">
            <a:avLst/>
          </a:prstGeom>
        </p:spPr>
        <p:txBody>
          <a:bodyPr lIns="91440" tIns="45720" rIns="91440" bIns="45720" anchor="t">
            <a:normAutofit/>
          </a:bodyPr>
          <a:lst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a:lstStyle>
          <a:p>
            <a:r>
              <a:rPr lang="en-US" sz="3600" b="1" dirty="0"/>
              <a:t>MENTAL Wellbeing</a:t>
            </a:r>
            <a:endParaRPr lang="en-US" sz="3600" dirty="0"/>
          </a:p>
        </p:txBody>
      </p:sp>
    </p:spTree>
    <p:extLst>
      <p:ext uri="{BB962C8B-B14F-4D97-AF65-F5344CB8AC3E}">
        <p14:creationId xmlns:p14="http://schemas.microsoft.com/office/powerpoint/2010/main" val="316946131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8" name="Picture 47">
            <a:extLst>
              <a:ext uri="{FF2B5EF4-FFF2-40B4-BE49-F238E27FC236}">
                <a16:creationId xmlns:a16="http://schemas.microsoft.com/office/drawing/2014/main" id="{B7626C8E-FB50-4909-8D9D-09E34A8DBFA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pic>
        <p:nvPicPr>
          <p:cNvPr id="50" name="Picture 49">
            <a:extLst>
              <a:ext uri="{FF2B5EF4-FFF2-40B4-BE49-F238E27FC236}">
                <a16:creationId xmlns:a16="http://schemas.microsoft.com/office/drawing/2014/main" id="{CAED006F-534E-46AA-A794-9DAA58BAB4E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6" name="Title 1">
            <a:extLst>
              <a:ext uri="{FF2B5EF4-FFF2-40B4-BE49-F238E27FC236}">
                <a16:creationId xmlns:a16="http://schemas.microsoft.com/office/drawing/2014/main" id="{66CAE040-F365-9716-AA28-037F6C77629D}"/>
              </a:ext>
            </a:extLst>
          </p:cNvPr>
          <p:cNvSpPr txBox="1">
            <a:spLocks/>
          </p:cNvSpPr>
          <p:nvPr/>
        </p:nvSpPr>
        <p:spPr>
          <a:xfrm>
            <a:off x="7056808" y="673240"/>
            <a:ext cx="4510994" cy="3446373"/>
          </a:xfrm>
          <a:prstGeom prst="rect">
            <a:avLst/>
          </a:prstGeom>
          <a:noFill/>
          <a:ln w="19050">
            <a:noFill/>
            <a:prstDash val="dash"/>
          </a:ln>
        </p:spPr>
        <p:txBody>
          <a:bodyPr vert="horz" lIns="91440" tIns="45720" rIns="91440" bIns="45720" rtlCol="0" anchor="b">
            <a:normAutofit/>
          </a:bodyPr>
          <a:lst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a:lstStyle>
          <a:p>
            <a:pPr>
              <a:spcAft>
                <a:spcPts val="600"/>
              </a:spcAft>
            </a:pPr>
            <a:r>
              <a:rPr lang="en-US" sz="4800" b="1"/>
              <a:t>EMOTIONS</a:t>
            </a:r>
            <a:endParaRPr lang="en-US" sz="4800"/>
          </a:p>
        </p:txBody>
      </p:sp>
      <p:sp useBgFill="1">
        <p:nvSpPr>
          <p:cNvPr id="52" name="Rectangle 51">
            <a:extLst>
              <a:ext uri="{FF2B5EF4-FFF2-40B4-BE49-F238E27FC236}">
                <a16:creationId xmlns:a16="http://schemas.microsoft.com/office/drawing/2014/main" id="{3B0D9F06-28C0-4BA8-A642-6C72DEAFFC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85641" y="-1"/>
            <a:ext cx="2262433" cy="6434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Rectangle 53">
            <a:extLst>
              <a:ext uri="{FF2B5EF4-FFF2-40B4-BE49-F238E27FC236}">
                <a16:creationId xmlns:a16="http://schemas.microsoft.com/office/drawing/2014/main" id="{959C9A22-F460-42FB-AF0A-4114945D7A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746233"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Rectangle 55">
            <a:extLst>
              <a:ext uri="{FF2B5EF4-FFF2-40B4-BE49-F238E27FC236}">
                <a16:creationId xmlns:a16="http://schemas.microsoft.com/office/drawing/2014/main" id="{7BFDAA44-C0F1-4429-8BFA-87C3FF9184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46782" y="-1"/>
            <a:ext cx="4245218" cy="5367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Rounded Rectangle 11">
            <a:extLst>
              <a:ext uri="{FF2B5EF4-FFF2-40B4-BE49-F238E27FC236}">
                <a16:creationId xmlns:a16="http://schemas.microsoft.com/office/drawing/2014/main" id="{D71108C4-2162-4861-A147-EDDDF9B478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337" y="643464"/>
            <a:ext cx="5459429" cy="5571072"/>
          </a:xfrm>
          <a:prstGeom prst="roundRect">
            <a:avLst>
              <a:gd name="adj" fmla="val 2403"/>
            </a:avLst>
          </a:prstGeom>
          <a:solidFill>
            <a:srgbClr val="FFFFFF"/>
          </a:solidFill>
          <a:ln>
            <a:noFill/>
          </a:ln>
          <a:effectLst>
            <a:innerShdw blurRad="114300">
              <a:srgbClr val="404040"/>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The Color Monster: A Story about Emotions: 1 : Llenas, Anna: Amazon.co.uk:  Books">
            <a:extLst>
              <a:ext uri="{FF2B5EF4-FFF2-40B4-BE49-F238E27FC236}">
                <a16:creationId xmlns:a16="http://schemas.microsoft.com/office/drawing/2014/main" id="{F0521B55-1589-13B7-AC21-F11AFA51026F}"/>
              </a:ext>
            </a:extLst>
          </p:cNvPr>
          <p:cNvPicPr>
            <a:picLocks noChangeAspect="1"/>
          </p:cNvPicPr>
          <p:nvPr/>
        </p:nvPicPr>
        <p:blipFill>
          <a:blip r:embed="rId4"/>
          <a:stretch>
            <a:fillRect/>
          </a:stretch>
        </p:blipFill>
        <p:spPr>
          <a:xfrm>
            <a:off x="1293000" y="1351058"/>
            <a:ext cx="4166300" cy="4155884"/>
          </a:xfrm>
          <a:prstGeom prst="rect">
            <a:avLst/>
          </a:prstGeom>
        </p:spPr>
      </p:pic>
    </p:spTree>
    <p:extLst>
      <p:ext uri="{BB962C8B-B14F-4D97-AF65-F5344CB8AC3E}">
        <p14:creationId xmlns:p14="http://schemas.microsoft.com/office/powerpoint/2010/main" val="404310625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nline Media 2" title="How to Help Children Calm Down | Child Mind Institute">
            <a:hlinkClick r:id="" action="ppaction://media"/>
            <a:extLst>
              <a:ext uri="{FF2B5EF4-FFF2-40B4-BE49-F238E27FC236}">
                <a16:creationId xmlns:a16="http://schemas.microsoft.com/office/drawing/2014/main" id="{848ADCB5-5D5E-208A-2E4A-81902D611148}"/>
              </a:ext>
            </a:extLst>
          </p:cNvPr>
          <p:cNvPicPr>
            <a:picLocks noRot="1" noChangeAspect="1"/>
          </p:cNvPicPr>
          <p:nvPr>
            <a:videoFile r:link="rId1"/>
          </p:nvPr>
        </p:nvPicPr>
        <p:blipFill>
          <a:blip r:embed="rId3"/>
          <a:stretch>
            <a:fillRect/>
          </a:stretch>
        </p:blipFill>
        <p:spPr>
          <a:xfrm>
            <a:off x="4972" y="-4313"/>
            <a:ext cx="12183643" cy="6866626"/>
          </a:xfrm>
          <a:prstGeom prst="rect">
            <a:avLst/>
          </a:prstGeom>
        </p:spPr>
      </p:pic>
    </p:spTree>
    <p:extLst>
      <p:ext uri="{BB962C8B-B14F-4D97-AF65-F5344CB8AC3E}">
        <p14:creationId xmlns:p14="http://schemas.microsoft.com/office/powerpoint/2010/main" val="234463978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The 5-4-3-2-1 Method: A Grounding Exercise to Manage Anxiety">
            <a:hlinkClick r:id="" action="ppaction://media"/>
            <a:extLst>
              <a:ext uri="{FF2B5EF4-FFF2-40B4-BE49-F238E27FC236}">
                <a16:creationId xmlns:a16="http://schemas.microsoft.com/office/drawing/2014/main" id="{5795703A-3272-8A56-85BB-9560F58B8F78}"/>
              </a:ext>
            </a:extLst>
          </p:cNvPr>
          <p:cNvPicPr>
            <a:picLocks noRot="1" noChangeAspect="1"/>
          </p:cNvPicPr>
          <p:nvPr>
            <a:videoFile r:link="rId1"/>
          </p:nvPr>
        </p:nvPicPr>
        <p:blipFill>
          <a:blip r:embed="rId3"/>
          <a:stretch>
            <a:fillRect/>
          </a:stretch>
        </p:blipFill>
        <p:spPr>
          <a:xfrm>
            <a:off x="4972" y="-4313"/>
            <a:ext cx="12241153" cy="6881003"/>
          </a:xfrm>
          <a:prstGeom prst="rect">
            <a:avLst/>
          </a:prstGeom>
        </p:spPr>
      </p:pic>
    </p:spTree>
    <p:extLst>
      <p:ext uri="{BB962C8B-B14F-4D97-AF65-F5344CB8AC3E}">
        <p14:creationId xmlns:p14="http://schemas.microsoft.com/office/powerpoint/2010/main" val="422851885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9" name="Picture 68">
            <a:extLst>
              <a:ext uri="{FF2B5EF4-FFF2-40B4-BE49-F238E27FC236}">
                <a16:creationId xmlns:a16="http://schemas.microsoft.com/office/drawing/2014/main" id="{5DE20DFA-89DB-4DCD-9C6A-E6F94CA7549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pic>
        <p:nvPicPr>
          <p:cNvPr id="70" name="Picture 69">
            <a:extLst>
              <a:ext uri="{FF2B5EF4-FFF2-40B4-BE49-F238E27FC236}">
                <a16:creationId xmlns:a16="http://schemas.microsoft.com/office/drawing/2014/main" id="{B606DC21-B3AA-4AE9-844F-E667E84438D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pic>
        <p:nvPicPr>
          <p:cNvPr id="2" name="Picture 1" descr="440+ Whats New Stock Photos, Pictures &amp; Royalty-Free Images - iStock | New  product, New icon, Whats new at work">
            <a:extLst>
              <a:ext uri="{FF2B5EF4-FFF2-40B4-BE49-F238E27FC236}">
                <a16:creationId xmlns:a16="http://schemas.microsoft.com/office/drawing/2014/main" id="{602CAB6A-5D73-6E8F-3D56-E8EAF3243A5C}"/>
              </a:ext>
            </a:extLst>
          </p:cNvPr>
          <p:cNvPicPr>
            <a:picLocks noChangeAspect="1"/>
          </p:cNvPicPr>
          <p:nvPr/>
        </p:nvPicPr>
        <p:blipFill rotWithShape="1">
          <a:blip r:embed="rId4">
            <a:alphaModFix amt="40000"/>
          </a:blip>
          <a:srcRect b="7025"/>
          <a:stretch/>
        </p:blipFill>
        <p:spPr>
          <a:xfrm>
            <a:off x="20" y="10"/>
            <a:ext cx="12191980" cy="6857990"/>
          </a:xfrm>
          <a:prstGeom prst="rect">
            <a:avLst/>
          </a:prstGeom>
        </p:spPr>
      </p:pic>
      <p:sp>
        <p:nvSpPr>
          <p:cNvPr id="6" name="Title 1">
            <a:extLst>
              <a:ext uri="{FF2B5EF4-FFF2-40B4-BE49-F238E27FC236}">
                <a16:creationId xmlns:a16="http://schemas.microsoft.com/office/drawing/2014/main" id="{66CAE040-F365-9716-AA28-037F6C77629D}"/>
              </a:ext>
            </a:extLst>
          </p:cNvPr>
          <p:cNvSpPr txBox="1">
            <a:spLocks/>
          </p:cNvSpPr>
          <p:nvPr/>
        </p:nvSpPr>
        <p:spPr>
          <a:xfrm>
            <a:off x="1371600" y="3014139"/>
            <a:ext cx="9448800" cy="1825096"/>
          </a:xfrm>
          <a:prstGeom prst="rect">
            <a:avLst/>
          </a:prstGeom>
        </p:spPr>
        <p:txBody>
          <a:bodyPr vert="horz" lIns="91440" tIns="45720" rIns="91440" bIns="45720" rtlCol="0" anchor="b">
            <a:normAutofit/>
          </a:bodyPr>
          <a:lst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a:lstStyle>
          <a:p>
            <a:pPr algn="l">
              <a:spcAft>
                <a:spcPts val="600"/>
              </a:spcAft>
            </a:pPr>
            <a:r>
              <a:rPr lang="en-US" sz="6000" b="1"/>
              <a:t>CHANGES?</a:t>
            </a:r>
            <a:endParaRPr lang="en-US" sz="6000"/>
          </a:p>
        </p:txBody>
      </p:sp>
    </p:spTree>
    <p:extLst>
      <p:ext uri="{BB962C8B-B14F-4D97-AF65-F5344CB8AC3E}">
        <p14:creationId xmlns:p14="http://schemas.microsoft.com/office/powerpoint/2010/main" val="341510468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620E632-1C4A-5678-FFC9-D515A64B6E31}"/>
              </a:ext>
            </a:extLst>
          </p:cNvPr>
          <p:cNvSpPr txBox="1"/>
          <p:nvPr/>
        </p:nvSpPr>
        <p:spPr>
          <a:xfrm>
            <a:off x="3833003" y="6449683"/>
            <a:ext cx="543176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hlinkClick r:id="rId3"/>
              </a:rPr>
              <a:t>https://www.youngminds.org.uk/parent/</a:t>
            </a:r>
            <a:r>
              <a:rPr lang="en-US"/>
              <a:t> </a:t>
            </a:r>
          </a:p>
        </p:txBody>
      </p:sp>
      <p:pic>
        <p:nvPicPr>
          <p:cNvPr id="3" name="Online Media 2" title="When your child turns to you. Turn to YoungMinds">
            <a:hlinkClick r:id="" action="ppaction://media"/>
            <a:extLst>
              <a:ext uri="{FF2B5EF4-FFF2-40B4-BE49-F238E27FC236}">
                <a16:creationId xmlns:a16="http://schemas.microsoft.com/office/drawing/2014/main" id="{DC8CF972-3E35-CB00-775E-0CA6A9036270}"/>
              </a:ext>
            </a:extLst>
          </p:cNvPr>
          <p:cNvPicPr>
            <a:picLocks noRot="1" noChangeAspect="1"/>
          </p:cNvPicPr>
          <p:nvPr>
            <a:videoFile r:link="rId1"/>
          </p:nvPr>
        </p:nvPicPr>
        <p:blipFill>
          <a:blip r:embed="rId4"/>
          <a:stretch>
            <a:fillRect/>
          </a:stretch>
        </p:blipFill>
        <p:spPr>
          <a:xfrm>
            <a:off x="1859651" y="1476554"/>
            <a:ext cx="8675569" cy="4896929"/>
          </a:xfrm>
          <a:prstGeom prst="rect">
            <a:avLst/>
          </a:prstGeom>
        </p:spPr>
      </p:pic>
      <p:sp>
        <p:nvSpPr>
          <p:cNvPr id="5" name="Title 1">
            <a:extLst>
              <a:ext uri="{FF2B5EF4-FFF2-40B4-BE49-F238E27FC236}">
                <a16:creationId xmlns:a16="http://schemas.microsoft.com/office/drawing/2014/main" id="{6A6263E5-BEEE-5805-AD5B-81A4CB27A9F8}"/>
              </a:ext>
            </a:extLst>
          </p:cNvPr>
          <p:cNvSpPr txBox="1">
            <a:spLocks/>
          </p:cNvSpPr>
          <p:nvPr/>
        </p:nvSpPr>
        <p:spPr>
          <a:xfrm>
            <a:off x="5518431" y="500712"/>
            <a:ext cx="6049371" cy="729053"/>
          </a:xfrm>
          <a:prstGeom prst="rect">
            <a:avLst/>
          </a:prstGeom>
          <a:noFill/>
          <a:ln w="19050">
            <a:noFill/>
            <a:prstDash val="dash"/>
          </a:ln>
        </p:spPr>
        <p:txBody>
          <a:bodyPr vert="horz" lIns="91440" tIns="45720" rIns="91440" bIns="45720" rtlCol="0" anchor="b">
            <a:normAutofit fontScale="70000" lnSpcReduction="20000"/>
          </a:bodyPr>
          <a:lst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a:lstStyle>
          <a:p>
            <a:pPr>
              <a:spcAft>
                <a:spcPts val="600"/>
              </a:spcAft>
            </a:pPr>
            <a:r>
              <a:rPr lang="en-US" sz="4800" b="1" dirty="0"/>
              <a:t>MENTAL HEALTH CONCERNS</a:t>
            </a:r>
            <a:endParaRPr lang="en-US" dirty="0"/>
          </a:p>
        </p:txBody>
      </p:sp>
    </p:spTree>
    <p:extLst>
      <p:ext uri="{BB962C8B-B14F-4D97-AF65-F5344CB8AC3E}">
        <p14:creationId xmlns:p14="http://schemas.microsoft.com/office/powerpoint/2010/main" val="43044628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6A6263E5-BEEE-5805-AD5B-81A4CB27A9F8}"/>
              </a:ext>
            </a:extLst>
          </p:cNvPr>
          <p:cNvSpPr txBox="1">
            <a:spLocks/>
          </p:cNvSpPr>
          <p:nvPr/>
        </p:nvSpPr>
        <p:spPr>
          <a:xfrm>
            <a:off x="4023186" y="500712"/>
            <a:ext cx="7932804" cy="872827"/>
          </a:xfrm>
          <a:prstGeom prst="rect">
            <a:avLst/>
          </a:prstGeom>
          <a:noFill/>
          <a:ln w="19050">
            <a:noFill/>
            <a:prstDash val="dash"/>
          </a:ln>
        </p:spPr>
        <p:txBody>
          <a:bodyPr vert="horz" lIns="91440" tIns="45720" rIns="91440" bIns="45720" rtlCol="0" anchor="b">
            <a:normAutofit fontScale="70000" lnSpcReduction="20000"/>
          </a:bodyPr>
          <a:lst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a:lstStyle>
          <a:p>
            <a:pPr>
              <a:spcAft>
                <a:spcPts val="600"/>
              </a:spcAft>
            </a:pPr>
            <a:r>
              <a:rPr lang="en-US" sz="4800" b="1" dirty="0"/>
              <a:t>LEARNING – 5 Ways to Wellbeing</a:t>
            </a:r>
            <a:endParaRPr lang="en-US" dirty="0"/>
          </a:p>
        </p:txBody>
      </p:sp>
      <p:pic>
        <p:nvPicPr>
          <p:cNvPr id="2" name="Picture 1" descr="5 Ways to Wellbeing - Wellbeing Info">
            <a:extLst>
              <a:ext uri="{FF2B5EF4-FFF2-40B4-BE49-F238E27FC236}">
                <a16:creationId xmlns:a16="http://schemas.microsoft.com/office/drawing/2014/main" id="{637CCF0C-04CB-5D27-A3CA-5C6C97ECB305}"/>
              </a:ext>
            </a:extLst>
          </p:cNvPr>
          <p:cNvPicPr>
            <a:picLocks noChangeAspect="1"/>
          </p:cNvPicPr>
          <p:nvPr/>
        </p:nvPicPr>
        <p:blipFill>
          <a:blip r:embed="rId2"/>
          <a:stretch>
            <a:fillRect/>
          </a:stretch>
        </p:blipFill>
        <p:spPr>
          <a:xfrm>
            <a:off x="74762" y="1945704"/>
            <a:ext cx="12114362" cy="3929872"/>
          </a:xfrm>
          <a:prstGeom prst="rect">
            <a:avLst/>
          </a:prstGeom>
        </p:spPr>
      </p:pic>
    </p:spTree>
    <p:extLst>
      <p:ext uri="{BB962C8B-B14F-4D97-AF65-F5344CB8AC3E}">
        <p14:creationId xmlns:p14="http://schemas.microsoft.com/office/powerpoint/2010/main" val="318423448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6A6263E5-BEEE-5805-AD5B-81A4CB27A9F8}"/>
              </a:ext>
            </a:extLst>
          </p:cNvPr>
          <p:cNvSpPr txBox="1">
            <a:spLocks/>
          </p:cNvSpPr>
          <p:nvPr/>
        </p:nvSpPr>
        <p:spPr>
          <a:xfrm>
            <a:off x="5518431" y="500712"/>
            <a:ext cx="6049371" cy="729053"/>
          </a:xfrm>
          <a:prstGeom prst="rect">
            <a:avLst/>
          </a:prstGeom>
          <a:noFill/>
          <a:ln w="19050">
            <a:noFill/>
            <a:prstDash val="dash"/>
          </a:ln>
        </p:spPr>
        <p:txBody>
          <a:bodyPr vert="horz" lIns="91440" tIns="45720" rIns="91440" bIns="45720" rtlCol="0" anchor="b">
            <a:normAutofit fontScale="92500"/>
          </a:bodyPr>
          <a:lst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a:lstStyle>
          <a:p>
            <a:pPr>
              <a:spcAft>
                <a:spcPts val="600"/>
              </a:spcAft>
            </a:pPr>
            <a:r>
              <a:rPr lang="en-US" sz="4800" b="1" dirty="0"/>
              <a:t>Learning - reading</a:t>
            </a:r>
            <a:endParaRPr lang="en-US" dirty="0"/>
          </a:p>
        </p:txBody>
      </p:sp>
      <p:pic>
        <p:nvPicPr>
          <p:cNvPr id="2" name="Picture 1" descr="Stacey Gillmore on LinkedIn: How does reading benefit children?">
            <a:extLst>
              <a:ext uri="{FF2B5EF4-FFF2-40B4-BE49-F238E27FC236}">
                <a16:creationId xmlns:a16="http://schemas.microsoft.com/office/drawing/2014/main" id="{7A60A184-A6A6-C311-B509-6C8530C810C1}"/>
              </a:ext>
            </a:extLst>
          </p:cNvPr>
          <p:cNvPicPr>
            <a:picLocks noChangeAspect="1"/>
          </p:cNvPicPr>
          <p:nvPr/>
        </p:nvPicPr>
        <p:blipFill>
          <a:blip r:embed="rId2"/>
          <a:stretch>
            <a:fillRect/>
          </a:stretch>
        </p:blipFill>
        <p:spPr>
          <a:xfrm>
            <a:off x="1595887" y="1343385"/>
            <a:ext cx="9201508" cy="5206399"/>
          </a:xfrm>
          <a:prstGeom prst="rect">
            <a:avLst/>
          </a:prstGeom>
        </p:spPr>
      </p:pic>
    </p:spTree>
    <p:extLst>
      <p:ext uri="{BB962C8B-B14F-4D97-AF65-F5344CB8AC3E}">
        <p14:creationId xmlns:p14="http://schemas.microsoft.com/office/powerpoint/2010/main" val="153506853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6A6263E5-BEEE-5805-AD5B-81A4CB27A9F8}"/>
              </a:ext>
            </a:extLst>
          </p:cNvPr>
          <p:cNvSpPr txBox="1">
            <a:spLocks/>
          </p:cNvSpPr>
          <p:nvPr/>
        </p:nvSpPr>
        <p:spPr>
          <a:xfrm>
            <a:off x="5518431" y="500712"/>
            <a:ext cx="6049371" cy="729053"/>
          </a:xfrm>
          <a:prstGeom prst="rect">
            <a:avLst/>
          </a:prstGeom>
          <a:noFill/>
          <a:ln w="19050">
            <a:noFill/>
            <a:prstDash val="dash"/>
          </a:ln>
        </p:spPr>
        <p:txBody>
          <a:bodyPr vert="horz" lIns="91440" tIns="45720" rIns="91440" bIns="45720" rtlCol="0" anchor="b">
            <a:normAutofit fontScale="70000" lnSpcReduction="20000"/>
          </a:bodyPr>
          <a:lst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a:lstStyle>
          <a:p>
            <a:pPr>
              <a:spcAft>
                <a:spcPts val="600"/>
              </a:spcAft>
            </a:pPr>
            <a:r>
              <a:rPr lang="en-US" sz="4800" b="1" dirty="0"/>
              <a:t>Learning – KINETIC LETTERS</a:t>
            </a:r>
            <a:endParaRPr lang="en-US" dirty="0"/>
          </a:p>
        </p:txBody>
      </p:sp>
      <p:pic>
        <p:nvPicPr>
          <p:cNvPr id="2" name="Picture 1" descr="A child writing on a paper&#10;&#10;Description automatically generated">
            <a:extLst>
              <a:ext uri="{FF2B5EF4-FFF2-40B4-BE49-F238E27FC236}">
                <a16:creationId xmlns:a16="http://schemas.microsoft.com/office/drawing/2014/main" id="{8BEDC66D-7483-28C5-8812-0A62B97587FD}"/>
              </a:ext>
            </a:extLst>
          </p:cNvPr>
          <p:cNvPicPr>
            <a:picLocks noChangeAspect="1"/>
          </p:cNvPicPr>
          <p:nvPr/>
        </p:nvPicPr>
        <p:blipFill>
          <a:blip r:embed="rId2"/>
          <a:stretch>
            <a:fillRect/>
          </a:stretch>
        </p:blipFill>
        <p:spPr>
          <a:xfrm>
            <a:off x="2278973" y="1351472"/>
            <a:ext cx="7260244" cy="5204605"/>
          </a:xfrm>
          <a:prstGeom prst="rect">
            <a:avLst/>
          </a:prstGeom>
        </p:spPr>
      </p:pic>
    </p:spTree>
    <p:extLst>
      <p:ext uri="{BB962C8B-B14F-4D97-AF65-F5344CB8AC3E}">
        <p14:creationId xmlns:p14="http://schemas.microsoft.com/office/powerpoint/2010/main" val="86843763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Look after yourself | YoungMinds #Take20">
            <a:hlinkClick r:id="" action="ppaction://media"/>
            <a:extLst>
              <a:ext uri="{FF2B5EF4-FFF2-40B4-BE49-F238E27FC236}">
                <a16:creationId xmlns:a16="http://schemas.microsoft.com/office/drawing/2014/main" id="{B5EF139B-14C3-44EA-00B1-23C307AF613A}"/>
              </a:ext>
            </a:extLst>
          </p:cNvPr>
          <p:cNvPicPr>
            <a:picLocks noRot="1" noChangeAspect="1"/>
          </p:cNvPicPr>
          <p:nvPr>
            <a:videoFile r:link="rId1"/>
          </p:nvPr>
        </p:nvPicPr>
        <p:blipFill>
          <a:blip r:embed="rId3"/>
          <a:stretch>
            <a:fillRect/>
          </a:stretch>
        </p:blipFill>
        <p:spPr>
          <a:xfrm>
            <a:off x="1241425" y="1375913"/>
            <a:ext cx="9710738" cy="5486400"/>
          </a:xfrm>
          <a:prstGeom prst="rect">
            <a:avLst/>
          </a:prstGeom>
        </p:spPr>
      </p:pic>
      <p:sp>
        <p:nvSpPr>
          <p:cNvPr id="3" name="Title 1">
            <a:extLst>
              <a:ext uri="{FF2B5EF4-FFF2-40B4-BE49-F238E27FC236}">
                <a16:creationId xmlns:a16="http://schemas.microsoft.com/office/drawing/2014/main" id="{22757DAC-749C-71AE-2E8A-40ABAE850E00}"/>
              </a:ext>
            </a:extLst>
          </p:cNvPr>
          <p:cNvSpPr>
            <a:spLocks noGrp="1"/>
          </p:cNvSpPr>
          <p:nvPr/>
        </p:nvSpPr>
        <p:spPr>
          <a:xfrm>
            <a:off x="3340901" y="248136"/>
            <a:ext cx="8610600" cy="1293028"/>
          </a:xfrm>
          <a:prstGeom prst="rect">
            <a:avLst/>
          </a:prstGeom>
        </p:spPr>
        <p:txBody>
          <a:bodyPr vert="horz" lIns="91440" tIns="45720" rIns="91440" bIns="45720" rtlCol="0" anchor="ctr">
            <a:normAutofit/>
          </a:bodyPr>
          <a:lst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a:lstStyle>
          <a:p>
            <a:r>
              <a:rPr lang="en-GB" b="1" dirty="0"/>
              <a:t>PARENT / CARER WELLBEING</a:t>
            </a:r>
            <a:endParaRPr lang="en-US" dirty="0"/>
          </a:p>
        </p:txBody>
      </p:sp>
    </p:spTree>
    <p:extLst>
      <p:ext uri="{BB962C8B-B14F-4D97-AF65-F5344CB8AC3E}">
        <p14:creationId xmlns:p14="http://schemas.microsoft.com/office/powerpoint/2010/main" val="205841831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199164" y="0"/>
            <a:ext cx="10120477" cy="6936327"/>
          </a:xfrm>
          <a:prstGeom prst="rect">
            <a:avLst/>
          </a:prstGeom>
        </p:spPr>
      </p:pic>
      <p:sp>
        <p:nvSpPr>
          <p:cNvPr id="4" name="Rectangle 3"/>
          <p:cNvSpPr/>
          <p:nvPr/>
        </p:nvSpPr>
        <p:spPr>
          <a:xfrm>
            <a:off x="3599792" y="6534835"/>
            <a:ext cx="9327931" cy="323165"/>
          </a:xfrm>
          <a:prstGeom prst="rect">
            <a:avLst/>
          </a:prstGeom>
        </p:spPr>
        <p:txBody>
          <a:bodyPr wrap="square">
            <a:spAutoFit/>
          </a:bodyPr>
          <a:lstStyle/>
          <a:p>
            <a:r>
              <a:rPr lang="en-GB" sz="1500">
                <a:hlinkClick r:id="rId3"/>
              </a:rPr>
              <a:t>https://edportals.solihull.gov.uk/Synergy/Live/SynergyWeb/Solihull_Childcare/</a:t>
            </a:r>
            <a:r>
              <a:rPr lang="en-GB" sz="1500"/>
              <a:t> </a:t>
            </a:r>
          </a:p>
        </p:txBody>
      </p:sp>
    </p:spTree>
    <p:extLst>
      <p:ext uri="{BB962C8B-B14F-4D97-AF65-F5344CB8AC3E}">
        <p14:creationId xmlns:p14="http://schemas.microsoft.com/office/powerpoint/2010/main" val="170172509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599090" y="0"/>
            <a:ext cx="11177752" cy="6939447"/>
          </a:xfrm>
          <a:prstGeom prst="rect">
            <a:avLst/>
          </a:prstGeom>
        </p:spPr>
      </p:pic>
      <p:sp>
        <p:nvSpPr>
          <p:cNvPr id="2" name="Rectangle 1"/>
          <p:cNvSpPr/>
          <p:nvPr/>
        </p:nvSpPr>
        <p:spPr>
          <a:xfrm>
            <a:off x="4640318" y="6369297"/>
            <a:ext cx="7136524" cy="323165"/>
          </a:xfrm>
          <a:prstGeom prst="rect">
            <a:avLst/>
          </a:prstGeom>
        </p:spPr>
        <p:txBody>
          <a:bodyPr wrap="square">
            <a:spAutoFit/>
          </a:bodyPr>
          <a:lstStyle/>
          <a:p>
            <a:r>
              <a:rPr lang="en-GB" sz="1500">
                <a:hlinkClick r:id="rId3"/>
              </a:rPr>
              <a:t>https://www.solihull.gov.uk/children-and-family-support/parenting-support</a:t>
            </a:r>
            <a:r>
              <a:rPr lang="en-GB" sz="1500"/>
              <a:t> </a:t>
            </a:r>
          </a:p>
        </p:txBody>
      </p:sp>
    </p:spTree>
    <p:extLst>
      <p:ext uri="{BB962C8B-B14F-4D97-AF65-F5344CB8AC3E}">
        <p14:creationId xmlns:p14="http://schemas.microsoft.com/office/powerpoint/2010/main" val="34292032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43378" y="0"/>
            <a:ext cx="9131442" cy="6884690"/>
          </a:xfrm>
          <a:prstGeom prst="rect">
            <a:avLst/>
          </a:prstGeom>
        </p:spPr>
      </p:pic>
      <p:sp>
        <p:nvSpPr>
          <p:cNvPr id="3" name="Rectangle 2"/>
          <p:cNvSpPr/>
          <p:nvPr/>
        </p:nvSpPr>
        <p:spPr>
          <a:xfrm>
            <a:off x="9908717" y="6040188"/>
            <a:ext cx="2283283" cy="523220"/>
          </a:xfrm>
          <a:prstGeom prst="rect">
            <a:avLst/>
          </a:prstGeom>
        </p:spPr>
        <p:txBody>
          <a:bodyPr wrap="square">
            <a:spAutoFit/>
          </a:bodyPr>
          <a:lstStyle/>
          <a:p>
            <a:r>
              <a:rPr lang="en-GB" sz="1400">
                <a:hlinkClick r:id="rId3"/>
              </a:rPr>
              <a:t>https://www.solgrid.org.uk/fivetothrive/</a:t>
            </a:r>
            <a:r>
              <a:rPr lang="en-GB" sz="1400"/>
              <a:t> </a:t>
            </a:r>
          </a:p>
        </p:txBody>
      </p:sp>
    </p:spTree>
    <p:extLst>
      <p:ext uri="{BB962C8B-B14F-4D97-AF65-F5344CB8AC3E}">
        <p14:creationId xmlns:p14="http://schemas.microsoft.com/office/powerpoint/2010/main" val="25514682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23401" y="0"/>
            <a:ext cx="10478850" cy="7914290"/>
          </a:xfrm>
          <a:prstGeom prst="rect">
            <a:avLst/>
          </a:prstGeom>
        </p:spPr>
      </p:pic>
      <p:pic>
        <p:nvPicPr>
          <p:cNvPr id="4" name="Picture 3"/>
          <p:cNvPicPr>
            <a:picLocks noChangeAspect="1"/>
          </p:cNvPicPr>
          <p:nvPr/>
        </p:nvPicPr>
        <p:blipFill>
          <a:blip r:embed="rId3"/>
          <a:stretch>
            <a:fillRect/>
          </a:stretch>
        </p:blipFill>
        <p:spPr>
          <a:xfrm>
            <a:off x="6162826" y="4463447"/>
            <a:ext cx="4133850" cy="1304925"/>
          </a:xfrm>
          <a:prstGeom prst="rect">
            <a:avLst/>
          </a:prstGeom>
        </p:spPr>
      </p:pic>
      <p:sp>
        <p:nvSpPr>
          <p:cNvPr id="5" name="Rectangle 4"/>
          <p:cNvSpPr/>
          <p:nvPr/>
        </p:nvSpPr>
        <p:spPr>
          <a:xfrm>
            <a:off x="5870028" y="5871834"/>
            <a:ext cx="6096000" cy="646331"/>
          </a:xfrm>
          <a:prstGeom prst="rect">
            <a:avLst/>
          </a:prstGeom>
        </p:spPr>
        <p:txBody>
          <a:bodyPr>
            <a:spAutoFit/>
          </a:bodyPr>
          <a:lstStyle/>
          <a:p>
            <a:r>
              <a:rPr lang="en-GB">
                <a:hlinkClick r:id="rId4"/>
              </a:rPr>
              <a:t>https://www.solihull.gov.uk/children-and-family-support/parenting-support/online-courses</a:t>
            </a:r>
            <a:r>
              <a:rPr lang="en-GB"/>
              <a:t> </a:t>
            </a:r>
          </a:p>
        </p:txBody>
      </p:sp>
    </p:spTree>
    <p:extLst>
      <p:ext uri="{BB962C8B-B14F-4D97-AF65-F5344CB8AC3E}">
        <p14:creationId xmlns:p14="http://schemas.microsoft.com/office/powerpoint/2010/main" val="97503560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6449" y="0"/>
            <a:ext cx="9432258" cy="6959262"/>
          </a:xfrm>
          <a:prstGeom prst="rect">
            <a:avLst/>
          </a:prstGeom>
        </p:spPr>
      </p:pic>
      <p:sp>
        <p:nvSpPr>
          <p:cNvPr id="3" name="Rectangle 2"/>
          <p:cNvSpPr/>
          <p:nvPr/>
        </p:nvSpPr>
        <p:spPr>
          <a:xfrm>
            <a:off x="3142593" y="6581001"/>
            <a:ext cx="7538100" cy="276999"/>
          </a:xfrm>
          <a:prstGeom prst="rect">
            <a:avLst/>
          </a:prstGeom>
        </p:spPr>
        <p:txBody>
          <a:bodyPr wrap="square">
            <a:spAutoFit/>
          </a:bodyPr>
          <a:lstStyle/>
          <a:p>
            <a:r>
              <a:rPr lang="en-GB" sz="1200">
                <a:hlinkClick r:id="rId3"/>
              </a:rPr>
              <a:t>https://www.solihull.gov.uk/children-and-family-support/parenting-support/being-a-parent</a:t>
            </a:r>
            <a:r>
              <a:rPr lang="en-GB" sz="1200"/>
              <a:t> </a:t>
            </a:r>
          </a:p>
        </p:txBody>
      </p:sp>
    </p:spTree>
    <p:extLst>
      <p:ext uri="{BB962C8B-B14F-4D97-AF65-F5344CB8AC3E}">
        <p14:creationId xmlns:p14="http://schemas.microsoft.com/office/powerpoint/2010/main" val="91083125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Being A Parent Summary">
            <a:hlinkClick r:id="" action="ppaction://media"/>
            <a:extLst>
              <a:ext uri="{FF2B5EF4-FFF2-40B4-BE49-F238E27FC236}">
                <a16:creationId xmlns:a16="http://schemas.microsoft.com/office/drawing/2014/main" id="{7469E532-89F9-0E47-6DBE-B7B46504F8BF}"/>
              </a:ext>
            </a:extLst>
          </p:cNvPr>
          <p:cNvPicPr>
            <a:picLocks noRot="1" noChangeAspect="1"/>
          </p:cNvPicPr>
          <p:nvPr>
            <a:videoFile r:link="rId1"/>
          </p:nvPr>
        </p:nvPicPr>
        <p:blipFill>
          <a:blip r:embed="rId3"/>
          <a:stretch>
            <a:fillRect/>
          </a:stretch>
        </p:blipFill>
        <p:spPr>
          <a:xfrm>
            <a:off x="4972" y="-4313"/>
            <a:ext cx="12183643" cy="6866626"/>
          </a:xfrm>
          <a:prstGeom prst="rect">
            <a:avLst/>
          </a:prstGeom>
        </p:spPr>
      </p:pic>
    </p:spTree>
    <p:extLst>
      <p:ext uri="{BB962C8B-B14F-4D97-AF65-F5344CB8AC3E}">
        <p14:creationId xmlns:p14="http://schemas.microsoft.com/office/powerpoint/2010/main" val="356705630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screenshot of a web page&#10;&#10;Description automatically generated">
            <a:extLst>
              <a:ext uri="{FF2B5EF4-FFF2-40B4-BE49-F238E27FC236}">
                <a16:creationId xmlns:a16="http://schemas.microsoft.com/office/drawing/2014/main" id="{A544C91D-A25D-8859-0B60-BE638E242FA4}"/>
              </a:ext>
            </a:extLst>
          </p:cNvPr>
          <p:cNvPicPr>
            <a:picLocks noChangeAspect="1"/>
          </p:cNvPicPr>
          <p:nvPr/>
        </p:nvPicPr>
        <p:blipFill>
          <a:blip r:embed="rId2"/>
          <a:stretch>
            <a:fillRect/>
          </a:stretch>
        </p:blipFill>
        <p:spPr>
          <a:xfrm>
            <a:off x="1143894" y="57509"/>
            <a:ext cx="10278024" cy="6858000"/>
          </a:xfrm>
          <a:prstGeom prst="rect">
            <a:avLst/>
          </a:prstGeom>
        </p:spPr>
      </p:pic>
      <p:sp>
        <p:nvSpPr>
          <p:cNvPr id="3" name="TextBox 2">
            <a:extLst>
              <a:ext uri="{FF2B5EF4-FFF2-40B4-BE49-F238E27FC236}">
                <a16:creationId xmlns:a16="http://schemas.microsoft.com/office/drawing/2014/main" id="{75BAEE6E-4997-D22A-EA5A-0DC67AAF7EC9}"/>
              </a:ext>
            </a:extLst>
          </p:cNvPr>
          <p:cNvSpPr txBox="1"/>
          <p:nvPr/>
        </p:nvSpPr>
        <p:spPr>
          <a:xfrm>
            <a:off x="3344173" y="5802702"/>
            <a:ext cx="6179389"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a:hlinkClick r:id="rId3"/>
              </a:rPr>
              <a:t>https://www.solihull.gov.uk/Children-and-family-support/parenting-support/mental-health-awareness-workshops</a:t>
            </a:r>
            <a:r>
              <a:rPr lang="en-US" sz="1600"/>
              <a:t> </a:t>
            </a:r>
          </a:p>
        </p:txBody>
      </p:sp>
    </p:spTree>
    <p:extLst>
      <p:ext uri="{BB962C8B-B14F-4D97-AF65-F5344CB8AC3E}">
        <p14:creationId xmlns:p14="http://schemas.microsoft.com/office/powerpoint/2010/main" val="179296170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screenshot of a website&#10;&#10;Description automatically generated">
            <a:extLst>
              <a:ext uri="{FF2B5EF4-FFF2-40B4-BE49-F238E27FC236}">
                <a16:creationId xmlns:a16="http://schemas.microsoft.com/office/drawing/2014/main" id="{90F55A9E-77D3-24AB-C5E9-7645FF2DDB42}"/>
              </a:ext>
            </a:extLst>
          </p:cNvPr>
          <p:cNvPicPr>
            <a:picLocks noChangeAspect="1"/>
          </p:cNvPicPr>
          <p:nvPr/>
        </p:nvPicPr>
        <p:blipFill>
          <a:blip r:embed="rId2"/>
          <a:stretch>
            <a:fillRect/>
          </a:stretch>
        </p:blipFill>
        <p:spPr>
          <a:xfrm>
            <a:off x="1206023" y="0"/>
            <a:ext cx="9779955" cy="6858000"/>
          </a:xfrm>
          <a:prstGeom prst="rect">
            <a:avLst/>
          </a:prstGeom>
        </p:spPr>
      </p:pic>
      <p:sp>
        <p:nvSpPr>
          <p:cNvPr id="3" name="TextBox 2">
            <a:extLst>
              <a:ext uri="{FF2B5EF4-FFF2-40B4-BE49-F238E27FC236}">
                <a16:creationId xmlns:a16="http://schemas.microsoft.com/office/drawing/2014/main" id="{B8E99089-3E54-3928-D64B-C604E8706886}"/>
              </a:ext>
            </a:extLst>
          </p:cNvPr>
          <p:cNvSpPr txBox="1"/>
          <p:nvPr/>
        </p:nvSpPr>
        <p:spPr>
          <a:xfrm>
            <a:off x="2539042" y="6435305"/>
            <a:ext cx="9658709" cy="3231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500">
                <a:hlinkClick r:id="rId3"/>
              </a:rPr>
              <a:t>https://www.solihull.gov.uk/children-and-family-support/parenting-support/understanding-your-child</a:t>
            </a:r>
            <a:r>
              <a:rPr lang="en-US" sz="1500"/>
              <a:t> </a:t>
            </a:r>
          </a:p>
        </p:txBody>
      </p:sp>
    </p:spTree>
    <p:extLst>
      <p:ext uri="{BB962C8B-B14F-4D97-AF65-F5344CB8AC3E}">
        <p14:creationId xmlns:p14="http://schemas.microsoft.com/office/powerpoint/2010/main" val="204606350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screenshot of a web workshop&#10;&#10;Description automatically generated">
            <a:extLst>
              <a:ext uri="{FF2B5EF4-FFF2-40B4-BE49-F238E27FC236}">
                <a16:creationId xmlns:a16="http://schemas.microsoft.com/office/drawing/2014/main" id="{ECF63B8C-7AF3-CF16-4699-33F2786249E6}"/>
              </a:ext>
            </a:extLst>
          </p:cNvPr>
          <p:cNvPicPr>
            <a:picLocks noChangeAspect="1"/>
          </p:cNvPicPr>
          <p:nvPr/>
        </p:nvPicPr>
        <p:blipFill>
          <a:blip r:embed="rId2"/>
          <a:stretch>
            <a:fillRect/>
          </a:stretch>
        </p:blipFill>
        <p:spPr>
          <a:xfrm>
            <a:off x="402566" y="-2426"/>
            <a:ext cx="11516264" cy="6575305"/>
          </a:xfrm>
          <a:prstGeom prst="rect">
            <a:avLst/>
          </a:prstGeom>
        </p:spPr>
      </p:pic>
      <p:sp>
        <p:nvSpPr>
          <p:cNvPr id="3" name="TextBox 2">
            <a:extLst>
              <a:ext uri="{FF2B5EF4-FFF2-40B4-BE49-F238E27FC236}">
                <a16:creationId xmlns:a16="http://schemas.microsoft.com/office/drawing/2014/main" id="{B2F89B52-D63C-5C34-76F6-BD8CE14BF535}"/>
              </a:ext>
            </a:extLst>
          </p:cNvPr>
          <p:cNvSpPr txBox="1"/>
          <p:nvPr/>
        </p:nvSpPr>
        <p:spPr>
          <a:xfrm>
            <a:off x="1590136" y="6406551"/>
            <a:ext cx="10679501"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a:hlinkClick r:id="rId3"/>
              </a:rPr>
              <a:t>https://www.solihull.gov.uk/Children-and-family-support/parenting-support/autism-west-midlands-support</a:t>
            </a:r>
            <a:r>
              <a:rPr lang="en-US" sz="1600"/>
              <a:t> </a:t>
            </a:r>
          </a:p>
        </p:txBody>
      </p:sp>
    </p:spTree>
    <p:extLst>
      <p:ext uri="{BB962C8B-B14F-4D97-AF65-F5344CB8AC3E}">
        <p14:creationId xmlns:p14="http://schemas.microsoft.com/office/powerpoint/2010/main" val="4682746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qr code on a screen&#10;&#10;Description automatically generated">
            <a:extLst>
              <a:ext uri="{FF2B5EF4-FFF2-40B4-BE49-F238E27FC236}">
                <a16:creationId xmlns:a16="http://schemas.microsoft.com/office/drawing/2014/main" id="{196B7E16-2855-8156-AC5C-910F989CE72C}"/>
              </a:ext>
            </a:extLst>
          </p:cNvPr>
          <p:cNvPicPr>
            <a:picLocks noChangeAspect="1"/>
          </p:cNvPicPr>
          <p:nvPr/>
        </p:nvPicPr>
        <p:blipFill rotWithShape="1">
          <a:blip r:embed="rId2"/>
          <a:srcRect l="2551" r="2041" b="5060"/>
          <a:stretch/>
        </p:blipFill>
        <p:spPr>
          <a:xfrm>
            <a:off x="3516523" y="902718"/>
            <a:ext cx="5374729" cy="5656821"/>
          </a:xfrm>
          <a:prstGeom prst="rect">
            <a:avLst/>
          </a:prstGeom>
        </p:spPr>
      </p:pic>
      <p:sp>
        <p:nvSpPr>
          <p:cNvPr id="3" name="TextBox 2">
            <a:extLst>
              <a:ext uri="{FF2B5EF4-FFF2-40B4-BE49-F238E27FC236}">
                <a16:creationId xmlns:a16="http://schemas.microsoft.com/office/drawing/2014/main" id="{5C66C14B-4779-AE63-BE60-2AAA4623224B}"/>
              </a:ext>
            </a:extLst>
          </p:cNvPr>
          <p:cNvSpPr txBox="1"/>
          <p:nvPr/>
        </p:nvSpPr>
        <p:spPr>
          <a:xfrm>
            <a:off x="8793193" y="6190890"/>
            <a:ext cx="3088256"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hlinkClick r:id="rId3"/>
              </a:rPr>
              <a:t>bsmhft.parenting@nhs.net</a:t>
            </a:r>
            <a:r>
              <a:rPr lang="en-US"/>
              <a:t> </a:t>
            </a:r>
          </a:p>
        </p:txBody>
      </p:sp>
    </p:spTree>
    <p:extLst>
      <p:ext uri="{BB962C8B-B14F-4D97-AF65-F5344CB8AC3E}">
        <p14:creationId xmlns:p14="http://schemas.microsoft.com/office/powerpoint/2010/main" val="68252795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Any Questions&quot; Images – Browse 345 Stock Photos, Vectors, and Video | Adobe  Stock"/>
          <p:cNvPicPr>
            <a:picLocks noChangeAspect="1" noChangeArrowheads="1"/>
          </p:cNvPicPr>
          <p:nvPr/>
        </p:nvPicPr>
        <p:blipFill rotWithShape="1">
          <a:blip r:embed="rId3">
            <a:extLst>
              <a:ext uri="{28A0092B-C50C-407E-A947-70E740481C1C}">
                <a14:useLocalDpi xmlns:a14="http://schemas.microsoft.com/office/drawing/2010/main" val="0"/>
              </a:ext>
            </a:extLst>
          </a:blip>
          <a:srcRect t="18487" b="20168"/>
          <a:stretch/>
        </p:blipFill>
        <p:spPr bwMode="auto">
          <a:xfrm>
            <a:off x="375152" y="1612932"/>
            <a:ext cx="11430012" cy="2103514"/>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1876098" y="3821602"/>
            <a:ext cx="8182302" cy="2400657"/>
          </a:xfrm>
          <a:prstGeom prst="rect">
            <a:avLst/>
          </a:prstGeom>
        </p:spPr>
        <p:txBody>
          <a:bodyPr wrap="square" lIns="91440" tIns="45720" rIns="91440" bIns="45720" anchor="t">
            <a:spAutoFit/>
          </a:bodyPr>
          <a:lstStyle/>
          <a:p>
            <a:pPr algn="ctr"/>
            <a:r>
              <a:rPr lang="en-GB" sz="3000" dirty="0"/>
              <a:t>We are also always here to offer support and advice. Feel free to contact your child's class teacher, Mrs Hume or Mrs White via the school office: 0121 705 8652 or </a:t>
            </a:r>
            <a:r>
              <a:rPr lang="en-GB" sz="3000" dirty="0">
                <a:hlinkClick r:id="rId4"/>
              </a:rPr>
              <a:t>office@damson-wood.solihull.sch.uk</a:t>
            </a:r>
            <a:r>
              <a:rPr lang="en-GB" sz="3000" dirty="0"/>
              <a:t> </a:t>
            </a:r>
            <a:endParaRPr lang="en-GB" sz="3000"/>
          </a:p>
        </p:txBody>
      </p:sp>
    </p:spTree>
    <p:extLst>
      <p:ext uri="{BB962C8B-B14F-4D97-AF65-F5344CB8AC3E}">
        <p14:creationId xmlns:p14="http://schemas.microsoft.com/office/powerpoint/2010/main" val="385490613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E5224E"/>
      </a:accent1>
      <a:accent2>
        <a:srgbClr val="9D074E"/>
      </a:accent2>
      <a:accent3>
        <a:srgbClr val="7F2294"/>
      </a:accent3>
      <a:accent4>
        <a:srgbClr val="8D65EA"/>
      </a:accent4>
      <a:accent5>
        <a:srgbClr val="588FE2"/>
      </a:accent5>
      <a:accent6>
        <a:srgbClr val="127CA4"/>
      </a:accent6>
      <a:hlink>
        <a:srgbClr val="FB4AB6"/>
      </a:hlink>
      <a:folHlink>
        <a:srgbClr val="F98FE9"/>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6DB8EB18-3657-4051-A897-2ED38832359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C2F47B4A432A274AB14BF6A27ADE44C2" ma:contentTypeVersion="12" ma:contentTypeDescription="Create a new document." ma:contentTypeScope="" ma:versionID="de12aad0efceeef246ed6c6e7a410c95">
  <xsd:schema xmlns:xsd="http://www.w3.org/2001/XMLSchema" xmlns:xs="http://www.w3.org/2001/XMLSchema" xmlns:p="http://schemas.microsoft.com/office/2006/metadata/properties" xmlns:ns2="b678b1bf-ac4f-4c27-860c-ef84d1fd5f42" xmlns:ns3="8edd7781-7dc6-4120-9509-f884f6f6a120" targetNamespace="http://schemas.microsoft.com/office/2006/metadata/properties" ma:root="true" ma:fieldsID="82b7ec19f15c5484bce5401bdec0e40e" ns2:_="" ns3:_="">
    <xsd:import namespace="b678b1bf-ac4f-4c27-860c-ef84d1fd5f42"/>
    <xsd:import namespace="8edd7781-7dc6-4120-9509-f884f6f6a12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KeyPoints" minOccurs="0"/>
                <xsd:element ref="ns2:MediaServiceKeyPoints" minOccurs="0"/>
                <xsd:element ref="ns2:MediaLengthInSeconds" minOccurs="0"/>
                <xsd:element ref="ns3:SharedWithUsers" minOccurs="0"/>
                <xsd:element ref="ns3:SharedWithDetails" minOccurs="0"/>
                <xsd:element ref="ns2:MediaServiceObjectDetectorVersions" minOccurs="0"/>
                <xsd:element ref="ns2:MediaServiceSearchProperties"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678b1bf-ac4f-4c27-860c-ef84d1fd5f4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KeyPoints" ma:index="11" nillable="true" ma:displayName="MediaServiceAutoKeyPoints" ma:hidden="true" ma:internalName="MediaServiceAutoKeyPoints" ma:readOnly="true">
      <xsd:simpleType>
        <xsd:restriction base="dms:Note"/>
      </xsd:simpleType>
    </xsd:element>
    <xsd:element name="MediaServiceKeyPoints" ma:index="12" nillable="true" ma:displayName="KeyPoints" ma:internalName="MediaServiceKeyPoints" ma:readOnly="true">
      <xsd:simpleType>
        <xsd:restriction base="dms:Note">
          <xsd:maxLength value="255"/>
        </xsd:restriction>
      </xsd:simpleType>
    </xsd:element>
    <xsd:element name="MediaLengthInSeconds" ma:index="13" nillable="true" ma:displayName="MediaLengthInSeconds" ma:hidden="true" ma:internalName="MediaLengthInSeconds" ma:readOnly="true">
      <xsd:simpleType>
        <xsd:restriction base="dms:Unknown"/>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ServiceSearchProperties" ma:index="17" nillable="true" ma:displayName="MediaServiceSearchProperties" ma:hidden="true" ma:internalName="MediaServiceSearchProperties" ma:readOnly="true">
      <xsd:simpleType>
        <xsd:restriction base="dms:Note"/>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edd7781-7dc6-4120-9509-f884f6f6a120"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C8DCA04F-77BC-43FA-A65A-EF2AA4077275}">
  <ds:schemaRefs>
    <ds:schemaRef ds:uri="http://schemas.microsoft.com/sharepoint/v3/contenttype/forms"/>
  </ds:schemaRefs>
</ds:datastoreItem>
</file>

<file path=customXml/itemProps2.xml><?xml version="1.0" encoding="utf-8"?>
<ds:datastoreItem xmlns:ds="http://schemas.openxmlformats.org/officeDocument/2006/customXml" ds:itemID="{DD50D753-728C-466F-AD2D-EA23AE99FDDA}">
  <ds:schemaRefs>
    <ds:schemaRef ds:uri="8edd7781-7dc6-4120-9509-f884f6f6a120"/>
    <ds:schemaRef ds:uri="b678b1bf-ac4f-4c27-860c-ef84d1fd5f42"/>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695E22C1-F7B9-4FDD-91B2-3A15FC4706C2}">
  <ds:schemaRefs>
    <ds:schemaRef ds:uri="8edd7781-7dc6-4120-9509-f884f6f6a120"/>
    <ds:schemaRef ds:uri="b678b1bf-ac4f-4c27-860c-ef84d1fd5f42"/>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TM04033937[[fn=Vapor Trail]]</Template>
  <Application>Microsoft Office PowerPoint</Application>
  <PresentationFormat>Widescreen</PresentationFormat>
  <Slides>39</Slides>
  <Notes>7</Notes>
  <HiddenSlides>0</HiddenSlides>
  <ScaleCrop>false</ScaleCrop>
  <HeadingPairs>
    <vt:vector size="4" baseType="variant">
      <vt:variant>
        <vt:lpstr>Theme</vt:lpstr>
      </vt:variant>
      <vt:variant>
        <vt:i4>1</vt:i4>
      </vt:variant>
      <vt:variant>
        <vt:lpstr>Slide Titles</vt:lpstr>
      </vt:variant>
      <vt:variant>
        <vt:i4>39</vt:i4>
      </vt:variant>
    </vt:vector>
  </HeadingPairs>
  <TitlesOfParts>
    <vt:vector size="40" baseType="lpstr">
      <vt:lpstr>Vapor Trail</vt:lpstr>
      <vt:lpstr>BEDTIME STORY INFORMATION EVENING</vt:lpstr>
      <vt:lpstr>MRS HUME</vt:lpstr>
      <vt:lpstr>What is Wellbeing?</vt:lpstr>
      <vt:lpstr>What is wellbeing?</vt:lpstr>
      <vt:lpstr>Wellbeing</vt:lpstr>
      <vt:lpstr>Physical Well-being</vt:lpstr>
      <vt:lpstr>SLEEP</vt:lpstr>
      <vt:lpstr>The sleep Charity</vt:lpstr>
      <vt:lpstr>PowerPoint Presentation</vt:lpstr>
      <vt:lpstr>Sleep Workshops</vt:lpstr>
      <vt:lpstr>Social Wellbeing</vt:lpstr>
      <vt:lpstr>Staying Safe</vt:lpstr>
      <vt:lpstr>STAYING SAFE​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Data DaY</dc:title>
  <dc:creator>Emily Hughes</dc:creator>
  <cp:revision>302</cp:revision>
  <cp:lastPrinted>2022-09-12T10:35:50Z</cp:lastPrinted>
  <dcterms:created xsi:type="dcterms:W3CDTF">2018-07-05T18:56:55Z</dcterms:created>
  <dcterms:modified xsi:type="dcterms:W3CDTF">2024-02-28T09:04:05Z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0x010100C2F47B4A432A274AB14BF6A27ADE44C2</vt:lpwstr>
  </property>
</Properties>
</file>